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Poppins" charset="1" panose="00000500000000000000"/>
      <p:regular r:id="rId45"/>
    </p:embeddedFont>
    <p:embeddedFont>
      <p:font typeface="Poppins Light" charset="1" panose="00000400000000000000"/>
      <p:regular r:id="rId46"/>
    </p:embeddedFont>
    <p:embeddedFont>
      <p:font typeface="Poppins Bold" charset="1" panose="00000800000000000000"/>
      <p:regular r:id="rId47"/>
    </p:embeddedFont>
    <p:embeddedFont>
      <p:font typeface="Poppins Light Italics" charset="1" panose="000004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jpe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95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png" Type="http://schemas.openxmlformats.org/officeDocument/2006/relationships/image"/><Relationship Id="rId4" Target="../media/image98.png" Type="http://schemas.openxmlformats.org/officeDocument/2006/relationships/image"/><Relationship Id="rId5" Target="../media/image99.pn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4.png" Type="http://schemas.openxmlformats.org/officeDocument/2006/relationships/image"/><Relationship Id="rId4" Target="../media/image105.png" Type="http://schemas.openxmlformats.org/officeDocument/2006/relationships/image"/><Relationship Id="rId5" Target="../media/image106.png" Type="http://schemas.openxmlformats.org/officeDocument/2006/relationships/image"/><Relationship Id="rId6" Target="../media/image107.png" Type="http://schemas.openxmlformats.org/officeDocument/2006/relationships/image"/><Relationship Id="rId7" Target="../media/image10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github.com/simo-hue/LLM-Mob-As-Mobility-Interpreter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9.jpeg" Type="http://schemas.openxmlformats.org/officeDocument/2006/relationships/image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02613"/>
            <a:ext cx="17214734" cy="7299047"/>
            <a:chOff x="0" y="0"/>
            <a:chExt cx="22952979" cy="97320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52963" cy="9732010"/>
            </a:xfrm>
            <a:custGeom>
              <a:avLst/>
              <a:gdLst/>
              <a:ahLst/>
              <a:cxnLst/>
              <a:rect r="r" b="b" t="t" l="l"/>
              <a:pathLst>
                <a:path h="9732010" w="22952963">
                  <a:moveTo>
                    <a:pt x="0" y="0"/>
                  </a:moveTo>
                  <a:lnTo>
                    <a:pt x="22952963" y="0"/>
                  </a:lnTo>
                  <a:lnTo>
                    <a:pt x="22952963" y="9732010"/>
                  </a:lnTo>
                  <a:lnTo>
                    <a:pt x="0" y="9732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50983" y="3017516"/>
            <a:ext cx="16186034" cy="4442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00"/>
              </a:lnSpc>
            </a:pPr>
            <a:r>
              <a:rPr lang="en-US" sz="11400" spc="-2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 DEGLI LLM PER ANALIZZARE E PREDIRRE TRAIETTORIE TURISTICHE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5609" y="2308801"/>
            <a:ext cx="2689702" cy="25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UNIVERSITÁ DI VERONA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93013" y="8124244"/>
            <a:ext cx="2421721" cy="25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Mattioli Simone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50983" y="2097375"/>
            <a:ext cx="669083" cy="669083"/>
            <a:chOff x="0" y="0"/>
            <a:chExt cx="892111" cy="8921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2048" cy="892048"/>
            </a:xfrm>
            <a:custGeom>
              <a:avLst/>
              <a:gdLst/>
              <a:ahLst/>
              <a:cxnLst/>
              <a:rect r="r" b="b" t="t" l="l"/>
              <a:pathLst>
                <a:path h="892048" w="892048">
                  <a:moveTo>
                    <a:pt x="0" y="0"/>
                  </a:moveTo>
                  <a:lnTo>
                    <a:pt x="892048" y="0"/>
                  </a:lnTo>
                  <a:lnTo>
                    <a:pt x="892048" y="892048"/>
                  </a:lnTo>
                  <a:lnTo>
                    <a:pt x="0" y="892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7447" t="0" r="-37454" b="-7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72084" y="0"/>
            <a:ext cx="32760084" cy="8259225"/>
          </a:xfrm>
          <a:custGeom>
            <a:avLst/>
            <a:gdLst/>
            <a:ahLst/>
            <a:cxnLst/>
            <a:rect r="r" b="b" t="t" l="l"/>
            <a:pathLst>
              <a:path h="8259225" w="32760084">
                <a:moveTo>
                  <a:pt x="0" y="0"/>
                </a:moveTo>
                <a:lnTo>
                  <a:pt x="32760084" y="0"/>
                </a:lnTo>
                <a:lnTo>
                  <a:pt x="32760084" y="8259225"/>
                </a:lnTo>
                <a:lnTo>
                  <a:pt x="0" y="825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37173" r="0" b="-3100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160838" y="5156458"/>
            <a:ext cx="804706" cy="643808"/>
          </a:xfrm>
          <a:custGeom>
            <a:avLst/>
            <a:gdLst/>
            <a:ahLst/>
            <a:cxnLst/>
            <a:rect r="r" b="b" t="t" l="l"/>
            <a:pathLst>
              <a:path h="643808" w="804706">
                <a:moveTo>
                  <a:pt x="0" y="0"/>
                </a:moveTo>
                <a:lnTo>
                  <a:pt x="804706" y="0"/>
                </a:lnTo>
                <a:lnTo>
                  <a:pt x="804706" y="643807"/>
                </a:lnTo>
                <a:lnTo>
                  <a:pt x="0" y="64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71750" y="6460411"/>
            <a:ext cx="213837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CADC"/>
                </a:solidFill>
                <a:latin typeface="Poppins Bold"/>
                <a:ea typeface="Poppins Bold"/>
                <a:cs typeface="Poppins Bold"/>
                <a:sym typeface="Poppins Bold"/>
              </a:rPr>
              <a:t>OpenAI API KEY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76135" y="6460411"/>
            <a:ext cx="2774112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OLLAMA Llama3.1 8b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71750" y="7167166"/>
            <a:ext cx="3937635" cy="11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Abbonamento 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No Privacy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SOLO Modelli Di OpenAI</a:t>
            </a:r>
          </a:p>
          <a:p>
            <a:pPr algn="l">
              <a:lnSpc>
                <a:spcPts val="22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76135" y="7167166"/>
            <a:ext cx="3263383" cy="11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Privacy 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Totalmente Gratuito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S</a:t>
            </a: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icurezza dei dati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TUTTI i Modelli Open Source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312557" y="5143500"/>
            <a:ext cx="656765" cy="656765"/>
          </a:xfrm>
          <a:custGeom>
            <a:avLst/>
            <a:gdLst/>
            <a:ahLst/>
            <a:cxnLst/>
            <a:rect r="r" b="b" t="t" l="l"/>
            <a:pathLst>
              <a:path h="656765" w="656765">
                <a:moveTo>
                  <a:pt x="0" y="0"/>
                </a:moveTo>
                <a:lnTo>
                  <a:pt x="656765" y="0"/>
                </a:lnTo>
                <a:lnTo>
                  <a:pt x="656765" y="656765"/>
                </a:lnTo>
                <a:lnTo>
                  <a:pt x="0" y="656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71750" y="1883471"/>
            <a:ext cx="920877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STEP PRATICI EFFETTUATI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60005" y="3332532"/>
            <a:ext cx="7755155" cy="637005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571750" y="3085519"/>
            <a:ext cx="567898" cy="5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35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73970" y="-78078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509385" y="-78078"/>
            <a:ext cx="4264457" cy="10287000"/>
            <a:chOff x="0" y="0"/>
            <a:chExt cx="11231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31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23149">
                  <a:moveTo>
                    <a:pt x="0" y="0"/>
                  </a:moveTo>
                  <a:lnTo>
                    <a:pt x="1123149" y="0"/>
                  </a:lnTo>
                  <a:lnTo>
                    <a:pt x="112314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123149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98421" y="-6655646"/>
            <a:ext cx="32135211" cy="11535795"/>
          </a:xfrm>
          <a:custGeom>
            <a:avLst/>
            <a:gdLst/>
            <a:ahLst/>
            <a:cxnLst/>
            <a:rect r="r" b="b" t="t" l="l"/>
            <a:pathLst>
              <a:path h="11535795" w="32135211">
                <a:moveTo>
                  <a:pt x="0" y="0"/>
                </a:moveTo>
                <a:lnTo>
                  <a:pt x="32135211" y="0"/>
                </a:lnTo>
                <a:lnTo>
                  <a:pt x="32135211" y="11535795"/>
                </a:lnTo>
                <a:lnTo>
                  <a:pt x="0" y="11535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-12103" r="0" b="-601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571750" y="1952625"/>
            <a:ext cx="8679711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VERONACARD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7413" y="4753466"/>
            <a:ext cx="6931029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ANAGRAFICA DEI POI ( Point Of Interest 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7413" y="5342111"/>
            <a:ext cx="6216640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22 Attrazioni Turstiche Di Verona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Coordinate Geografiche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Nomi Completi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Nomi Abbreviati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7413" y="7920212"/>
            <a:ext cx="6216640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LOG TRANSAZIONALI DEGLI ACCESSI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7413" y="8508857"/>
            <a:ext cx="6216640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Divisi Per Anni ( 2014 → 2023 )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TimeStamp Ingresso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POI Visitato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ID VeronaCard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71750" y="3085519"/>
            <a:ext cx="567898" cy="5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35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3471" y="730732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651403"/>
            <a:ext cx="18288000" cy="96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b="true" sz="6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STRATEGIE DI PROMTING</a:t>
            </a:r>
          </a:p>
        </p:txBody>
      </p:sp>
      <p:sp>
        <p:nvSpPr>
          <p:cNvPr name="AutoShape 4" id="4"/>
          <p:cNvSpPr/>
          <p:nvPr/>
        </p:nvSpPr>
        <p:spPr>
          <a:xfrm>
            <a:off x="8860051" y="5614697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756320" y="5825149"/>
            <a:ext cx="775360" cy="68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860051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982547" y="4673021"/>
            <a:ext cx="14890803" cy="4253273"/>
            <a:chOff x="0" y="0"/>
            <a:chExt cx="19854404" cy="5671031"/>
          </a:xfrm>
        </p:grpSpPr>
        <p:sp>
          <p:nvSpPr>
            <p:cNvPr name="AutoShape 4" id="4"/>
            <p:cNvSpPr/>
            <p:nvPr/>
          </p:nvSpPr>
          <p:spPr>
            <a:xfrm>
              <a:off x="5080699" y="3613389"/>
              <a:ext cx="1725251" cy="0"/>
            </a:xfrm>
            <a:prstGeom prst="line">
              <a:avLst/>
            </a:prstGeom>
            <a:ln cap="flat" w="14392">
              <a:solidFill>
                <a:srgbClr val="C3C5C6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13100899" y="3606192"/>
              <a:ext cx="1725251" cy="0"/>
            </a:xfrm>
            <a:prstGeom prst="line">
              <a:avLst/>
            </a:prstGeom>
            <a:ln cap="flat" w="14392">
              <a:solidFill>
                <a:srgbClr val="C3C5C6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3814003" cy="2274009"/>
              <a:chOff x="0" y="0"/>
              <a:chExt cx="664790" cy="3963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64790" cy="396365"/>
              </a:xfrm>
              <a:custGeom>
                <a:avLst/>
                <a:gdLst/>
                <a:ahLst/>
                <a:cxnLst/>
                <a:rect r="r" b="b" t="t" l="l"/>
                <a:pathLst>
                  <a:path h="396365" w="664790">
                    <a:moveTo>
                      <a:pt x="70545" y="0"/>
                    </a:moveTo>
                    <a:lnTo>
                      <a:pt x="594245" y="0"/>
                    </a:lnTo>
                    <a:cubicBezTo>
                      <a:pt x="612955" y="0"/>
                      <a:pt x="630898" y="7432"/>
                      <a:pt x="644128" y="20662"/>
                    </a:cubicBezTo>
                    <a:cubicBezTo>
                      <a:pt x="657358" y="33892"/>
                      <a:pt x="664790" y="51835"/>
                      <a:pt x="664790" y="70545"/>
                    </a:cubicBezTo>
                    <a:lnTo>
                      <a:pt x="664790" y="325821"/>
                    </a:lnTo>
                    <a:cubicBezTo>
                      <a:pt x="664790" y="364781"/>
                      <a:pt x="633206" y="396365"/>
                      <a:pt x="594245" y="396365"/>
                    </a:cubicBezTo>
                    <a:lnTo>
                      <a:pt x="70545" y="396365"/>
                    </a:lnTo>
                    <a:cubicBezTo>
                      <a:pt x="51835" y="396365"/>
                      <a:pt x="33892" y="388933"/>
                      <a:pt x="20662" y="375703"/>
                    </a:cubicBezTo>
                    <a:cubicBezTo>
                      <a:pt x="7432" y="362474"/>
                      <a:pt x="0" y="344530"/>
                      <a:pt x="0" y="325821"/>
                    </a:cubicBezTo>
                    <a:lnTo>
                      <a:pt x="0" y="70545"/>
                    </a:lnTo>
                    <a:cubicBezTo>
                      <a:pt x="0" y="51835"/>
                      <a:pt x="7432" y="33892"/>
                      <a:pt x="20662" y="20662"/>
                    </a:cubicBezTo>
                    <a:cubicBezTo>
                      <a:pt x="33892" y="7432"/>
                      <a:pt x="51835" y="0"/>
                      <a:pt x="7054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64790" cy="4535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94751" y="460069"/>
              <a:ext cx="3224502" cy="1420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66"/>
                </a:lnSpc>
              </a:pPr>
              <a:r>
                <a:rPr lang="en-US" sz="7366" spc="-2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BASE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8023799" y="0"/>
              <a:ext cx="3911697" cy="2267614"/>
              <a:chOff x="0" y="0"/>
              <a:chExt cx="681818" cy="39525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81818" cy="395251"/>
              </a:xfrm>
              <a:custGeom>
                <a:avLst/>
                <a:gdLst/>
                <a:ahLst/>
                <a:cxnLst/>
                <a:rect r="r" b="b" t="t" l="l"/>
                <a:pathLst>
                  <a:path h="395251" w="681818">
                    <a:moveTo>
                      <a:pt x="68783" y="0"/>
                    </a:moveTo>
                    <a:lnTo>
                      <a:pt x="613035" y="0"/>
                    </a:lnTo>
                    <a:cubicBezTo>
                      <a:pt x="631278" y="0"/>
                      <a:pt x="648773" y="7247"/>
                      <a:pt x="661672" y="20146"/>
                    </a:cubicBezTo>
                    <a:cubicBezTo>
                      <a:pt x="674572" y="33045"/>
                      <a:pt x="681818" y="50541"/>
                      <a:pt x="681818" y="68783"/>
                    </a:cubicBezTo>
                    <a:lnTo>
                      <a:pt x="681818" y="326468"/>
                    </a:lnTo>
                    <a:cubicBezTo>
                      <a:pt x="681818" y="344710"/>
                      <a:pt x="674572" y="362205"/>
                      <a:pt x="661672" y="375105"/>
                    </a:cubicBezTo>
                    <a:cubicBezTo>
                      <a:pt x="648773" y="388004"/>
                      <a:pt x="631278" y="395251"/>
                      <a:pt x="613035" y="395251"/>
                    </a:cubicBezTo>
                    <a:lnTo>
                      <a:pt x="68783" y="395251"/>
                    </a:lnTo>
                    <a:cubicBezTo>
                      <a:pt x="30795" y="395251"/>
                      <a:pt x="0" y="364455"/>
                      <a:pt x="0" y="326468"/>
                    </a:cubicBezTo>
                    <a:lnTo>
                      <a:pt x="0" y="68783"/>
                    </a:lnTo>
                    <a:cubicBezTo>
                      <a:pt x="0" y="50541"/>
                      <a:pt x="7247" y="33045"/>
                      <a:pt x="20146" y="20146"/>
                    </a:cubicBezTo>
                    <a:cubicBezTo>
                      <a:pt x="33045" y="7247"/>
                      <a:pt x="50541" y="0"/>
                      <a:pt x="687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681818" cy="4524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8148915" y="460069"/>
              <a:ext cx="3688887" cy="1420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66"/>
                </a:lnSpc>
              </a:pPr>
              <a:r>
                <a:rPr lang="en-US" sz="7366" spc="-2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GEOM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16040401" y="0"/>
              <a:ext cx="3814003" cy="2274009"/>
              <a:chOff x="0" y="0"/>
              <a:chExt cx="664790" cy="39636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64790" cy="396365"/>
              </a:xfrm>
              <a:custGeom>
                <a:avLst/>
                <a:gdLst/>
                <a:ahLst/>
                <a:cxnLst/>
                <a:rect r="r" b="b" t="t" l="l"/>
                <a:pathLst>
                  <a:path h="396365" w="664790">
                    <a:moveTo>
                      <a:pt x="70545" y="0"/>
                    </a:moveTo>
                    <a:lnTo>
                      <a:pt x="594245" y="0"/>
                    </a:lnTo>
                    <a:cubicBezTo>
                      <a:pt x="612955" y="0"/>
                      <a:pt x="630898" y="7432"/>
                      <a:pt x="644128" y="20662"/>
                    </a:cubicBezTo>
                    <a:cubicBezTo>
                      <a:pt x="657358" y="33892"/>
                      <a:pt x="664790" y="51835"/>
                      <a:pt x="664790" y="70545"/>
                    </a:cubicBezTo>
                    <a:lnTo>
                      <a:pt x="664790" y="325821"/>
                    </a:lnTo>
                    <a:cubicBezTo>
                      <a:pt x="664790" y="364781"/>
                      <a:pt x="633206" y="396365"/>
                      <a:pt x="594245" y="396365"/>
                    </a:cubicBezTo>
                    <a:lnTo>
                      <a:pt x="70545" y="396365"/>
                    </a:lnTo>
                    <a:cubicBezTo>
                      <a:pt x="51835" y="396365"/>
                      <a:pt x="33892" y="388933"/>
                      <a:pt x="20662" y="375703"/>
                    </a:cubicBezTo>
                    <a:cubicBezTo>
                      <a:pt x="7432" y="362474"/>
                      <a:pt x="0" y="344530"/>
                      <a:pt x="0" y="325821"/>
                    </a:cubicBezTo>
                    <a:lnTo>
                      <a:pt x="0" y="70545"/>
                    </a:lnTo>
                    <a:cubicBezTo>
                      <a:pt x="0" y="51835"/>
                      <a:pt x="7432" y="33892"/>
                      <a:pt x="20662" y="20662"/>
                    </a:cubicBezTo>
                    <a:cubicBezTo>
                      <a:pt x="33892" y="7432"/>
                      <a:pt x="51835" y="0"/>
                      <a:pt x="7054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664790" cy="4535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6493764" y="460069"/>
              <a:ext cx="2907278" cy="1420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66"/>
                </a:lnSpc>
              </a:pPr>
              <a:r>
                <a:rPr lang="en-US" sz="7366" spc="-2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TIME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296834"/>
              <a:ext cx="3814003" cy="556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2379" spc="14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NOME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8072646" y="3008985"/>
              <a:ext cx="3814003" cy="1118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2379" spc="14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NOME</a:t>
              </a:r>
            </a:p>
            <a:p>
              <a:pPr algn="ctr">
                <a:lnSpc>
                  <a:spcPts val="3331"/>
                </a:lnSpc>
              </a:pPr>
              <a:r>
                <a:rPr lang="en-US" sz="2379" spc="14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COORDINATE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72360" y="5302934"/>
              <a:ext cx="2669282" cy="368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2541" indent="-171271" lvl="1">
                <a:lnSpc>
                  <a:spcPts val="2221"/>
                </a:lnSpc>
                <a:buFont typeface="Arial"/>
                <a:buChar char="•"/>
              </a:pPr>
              <a:r>
                <a:rPr lang="en-US" sz="1586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Promt Semplice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6040401" y="2721136"/>
              <a:ext cx="3814003" cy="1679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2379" spc="14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NOME</a:t>
              </a:r>
            </a:p>
            <a:p>
              <a:pPr algn="ctr">
                <a:lnSpc>
                  <a:spcPts val="3331"/>
                </a:lnSpc>
              </a:pPr>
              <a:r>
                <a:rPr lang="en-US" sz="2379" spc="14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COORDINATE</a:t>
              </a:r>
            </a:p>
            <a:p>
              <a:pPr algn="ctr">
                <a:lnSpc>
                  <a:spcPts val="3331"/>
                </a:lnSpc>
              </a:pPr>
              <a:r>
                <a:rPr lang="en-US" sz="2379" spc="14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TIMESTAMP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8822756" y="5269752"/>
              <a:ext cx="2216088" cy="368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42541" indent="-171271" lvl="1">
                <a:lnSpc>
                  <a:spcPts val="2221"/>
                </a:lnSpc>
                <a:buFont typeface="Arial"/>
                <a:buChar char="•"/>
              </a:pPr>
              <a:r>
                <a:rPr lang="en-US" sz="1586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Promt Medio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6267083" y="5274149"/>
              <a:ext cx="3360640" cy="368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42541" indent="-171271" lvl="1">
                <a:lnSpc>
                  <a:spcPts val="2221"/>
                </a:lnSpc>
                <a:buFont typeface="Arial"/>
                <a:buChar char="•"/>
              </a:pPr>
              <a:r>
                <a:rPr lang="en-US" sz="1586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Prom</a:t>
              </a:r>
              <a:r>
                <a:rPr lang="en-US" sz="1586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 Complesso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true" flipV="false" rot="0">
            <a:off x="475557" y="0"/>
            <a:ext cx="33567487" cy="11094861"/>
          </a:xfrm>
          <a:custGeom>
            <a:avLst/>
            <a:gdLst/>
            <a:ahLst/>
            <a:cxnLst/>
            <a:rect r="r" b="b" t="t" l="l"/>
            <a:pathLst>
              <a:path h="11094861" w="33567487">
                <a:moveTo>
                  <a:pt x="33567486" y="0"/>
                </a:moveTo>
                <a:lnTo>
                  <a:pt x="0" y="0"/>
                </a:lnTo>
                <a:lnTo>
                  <a:pt x="0" y="11094861"/>
                </a:lnTo>
                <a:lnTo>
                  <a:pt x="33567486" y="11094861"/>
                </a:lnTo>
                <a:lnTo>
                  <a:pt x="33567486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4140" r="0" b="-1414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0" y="1952625"/>
            <a:ext cx="182880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APPROCCIO INCREMENTALE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3471" y="730732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651403"/>
            <a:ext cx="18288000" cy="96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b="true" sz="6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AMBIENTE DI SVILUPPO</a:t>
            </a:r>
          </a:p>
        </p:txBody>
      </p:sp>
      <p:sp>
        <p:nvSpPr>
          <p:cNvPr name="AutoShape 4" id="4"/>
          <p:cNvSpPr/>
          <p:nvPr/>
        </p:nvSpPr>
        <p:spPr>
          <a:xfrm>
            <a:off x="8860051" y="5614697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756320" y="5825149"/>
            <a:ext cx="775360" cy="68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7686" y="-2060246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77410" y="5294403"/>
            <a:ext cx="8596171" cy="4835346"/>
          </a:xfrm>
          <a:custGeom>
            <a:avLst/>
            <a:gdLst/>
            <a:ahLst/>
            <a:cxnLst/>
            <a:rect r="r" b="b" t="t" l="l"/>
            <a:pathLst>
              <a:path h="4835346" w="8596171">
                <a:moveTo>
                  <a:pt x="0" y="0"/>
                </a:moveTo>
                <a:lnTo>
                  <a:pt x="8596171" y="0"/>
                </a:lnTo>
                <a:lnTo>
                  <a:pt x="8596171" y="4835346"/>
                </a:lnTo>
                <a:lnTo>
                  <a:pt x="0" y="4835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77410" y="1769024"/>
            <a:ext cx="3376408" cy="3376408"/>
          </a:xfrm>
          <a:custGeom>
            <a:avLst/>
            <a:gdLst/>
            <a:ahLst/>
            <a:cxnLst/>
            <a:rect r="r" b="b" t="t" l="l"/>
            <a:pathLst>
              <a:path h="3376408" w="3376408">
                <a:moveTo>
                  <a:pt x="0" y="0"/>
                </a:moveTo>
                <a:lnTo>
                  <a:pt x="3376408" y="0"/>
                </a:lnTo>
                <a:lnTo>
                  <a:pt x="3376408" y="3376408"/>
                </a:lnTo>
                <a:lnTo>
                  <a:pt x="0" y="3376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08702" y="1769024"/>
            <a:ext cx="5064880" cy="3374476"/>
          </a:xfrm>
          <a:custGeom>
            <a:avLst/>
            <a:gdLst/>
            <a:ahLst/>
            <a:cxnLst/>
            <a:rect r="r" b="b" t="t" l="l"/>
            <a:pathLst>
              <a:path h="3374476" w="5064880">
                <a:moveTo>
                  <a:pt x="0" y="0"/>
                </a:moveTo>
                <a:lnTo>
                  <a:pt x="5064879" y="0"/>
                </a:lnTo>
                <a:lnTo>
                  <a:pt x="5064879" y="3374476"/>
                </a:lnTo>
                <a:lnTo>
                  <a:pt x="0" y="3374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71750" y="1952625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HPC LEONARDO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282" y="3694656"/>
            <a:ext cx="3937635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Architettura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5210" y="4384267"/>
            <a:ext cx="6432326" cy="119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3456 NODI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512GB Di RAM DDR4 </a:t>
            </a:r>
            <a:r>
              <a:rPr lang="en-US" sz="2299" u="sng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Nodo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4x NVIDIA custom Ampere A100 </a:t>
            </a:r>
            <a:r>
              <a:rPr lang="en-US" sz="2299" u="sng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Nodo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71750" y="3012467"/>
            <a:ext cx="3937635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C3C5C6"/>
                </a:solidFill>
                <a:latin typeface="Poppins Bold"/>
                <a:ea typeface="Poppins Bold"/>
                <a:cs typeface="Poppins Bold"/>
                <a:sym typeface="Poppins Bold"/>
              </a:rPr>
              <a:t>BOOSTER MODULE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965315"/>
            <a:ext cx="5933088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Configurazione Utilizzata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3627" y="7654926"/>
            <a:ext cx="5678161" cy="119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Ollama Multi-Istanza su 4 GPU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12 Richieste Concorrenti ( 3 x GPU )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Checkpoint system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62253" y="234823"/>
            <a:ext cx="21412506" cy="9078903"/>
          </a:xfrm>
          <a:custGeom>
            <a:avLst/>
            <a:gdLst/>
            <a:ahLst/>
            <a:cxnLst/>
            <a:rect r="r" b="b" t="t" l="l"/>
            <a:pathLst>
              <a:path h="9078903" w="21412506">
                <a:moveTo>
                  <a:pt x="0" y="0"/>
                </a:moveTo>
                <a:lnTo>
                  <a:pt x="21412506" y="0"/>
                </a:lnTo>
                <a:lnTo>
                  <a:pt x="21412506" y="9078903"/>
                </a:lnTo>
                <a:lnTo>
                  <a:pt x="0" y="9078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810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2831453" y="1681616"/>
            <a:ext cx="0" cy="1406611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15565" y="885985"/>
            <a:ext cx="538456" cy="538456"/>
          </a:xfrm>
          <a:custGeom>
            <a:avLst/>
            <a:gdLst/>
            <a:ahLst/>
            <a:cxnLst/>
            <a:rect r="r" b="b" t="t" l="l"/>
            <a:pathLst>
              <a:path h="538456" w="538456">
                <a:moveTo>
                  <a:pt x="0" y="0"/>
                </a:moveTo>
                <a:lnTo>
                  <a:pt x="538457" y="0"/>
                </a:lnTo>
                <a:lnTo>
                  <a:pt x="538457" y="538456"/>
                </a:lnTo>
                <a:lnTo>
                  <a:pt x="0" y="538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10750" y="1952625"/>
            <a:ext cx="7340108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SPEED UP OTTENUTO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84524" y="1624466"/>
            <a:ext cx="306724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DOCUMENTAZIONE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0750" y="3040603"/>
            <a:ext cx="590550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Grazie all’HPC Leonardo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4524" y="2141024"/>
            <a:ext cx="30672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Studio per l’utilizzo corretto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4524" y="4580529"/>
            <a:ext cx="30672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Nuove funzionalità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2845741" y="-610362"/>
            <a:ext cx="0" cy="123825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606040" y="3345403"/>
            <a:ext cx="441301" cy="538456"/>
          </a:xfrm>
          <a:custGeom>
            <a:avLst/>
            <a:gdLst/>
            <a:ahLst/>
            <a:cxnLst/>
            <a:rect r="r" b="b" t="t" l="l"/>
            <a:pathLst>
              <a:path h="538456" w="441301">
                <a:moveTo>
                  <a:pt x="0" y="0"/>
                </a:moveTo>
                <a:lnTo>
                  <a:pt x="441301" y="0"/>
                </a:lnTo>
                <a:lnTo>
                  <a:pt x="441301" y="538456"/>
                </a:lnTo>
                <a:lnTo>
                  <a:pt x="0" y="53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 flipV="true">
            <a:off x="2802878" y="8995591"/>
            <a:ext cx="9525" cy="4151535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3484524" y="4071894"/>
            <a:ext cx="306724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SVILUPPO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535608" y="8087615"/>
            <a:ext cx="534540" cy="538456"/>
          </a:xfrm>
          <a:custGeom>
            <a:avLst/>
            <a:gdLst/>
            <a:ahLst/>
            <a:cxnLst/>
            <a:rect r="r" b="b" t="t" l="l"/>
            <a:pathLst>
              <a:path h="538456" w="534540">
                <a:moveTo>
                  <a:pt x="0" y="0"/>
                </a:moveTo>
                <a:lnTo>
                  <a:pt x="534540" y="0"/>
                </a:lnTo>
                <a:lnTo>
                  <a:pt x="534540" y="538456"/>
                </a:lnTo>
                <a:lnTo>
                  <a:pt x="0" y="538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84524" y="8938441"/>
            <a:ext cx="306724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ESECUZIONE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578603" y="5721625"/>
            <a:ext cx="524750" cy="538456"/>
          </a:xfrm>
          <a:custGeom>
            <a:avLst/>
            <a:gdLst/>
            <a:ahLst/>
            <a:cxnLst/>
            <a:rect r="r" b="b" t="t" l="l"/>
            <a:pathLst>
              <a:path h="538456" w="524750">
                <a:moveTo>
                  <a:pt x="0" y="0"/>
                </a:moveTo>
                <a:lnTo>
                  <a:pt x="524750" y="0"/>
                </a:lnTo>
                <a:lnTo>
                  <a:pt x="524750" y="538456"/>
                </a:lnTo>
                <a:lnTo>
                  <a:pt x="0" y="5384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V="true">
            <a:off x="2821928" y="4129044"/>
            <a:ext cx="0" cy="1406611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2802878" y="6433353"/>
            <a:ext cx="0" cy="1406611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3484524" y="9447076"/>
            <a:ext cx="30672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Su Leonardo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84524" y="6376203"/>
            <a:ext cx="306724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84524" y="6894363"/>
            <a:ext cx="30672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Attesa allocazione risorse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10750" y="8194537"/>
            <a:ext cx="6300595" cy="96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Da 7 a 12 Cards Al Secondo</a:t>
            </a:r>
          </a:p>
          <a:p>
            <a:pPr algn="l" marL="582924" indent="-291462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Meno Di 24h Per Esecuzione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10750" y="7519291"/>
            <a:ext cx="4548306" cy="56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DOPO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10750" y="5408284"/>
            <a:ext cx="6300595" cy="1436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1 File Al Giorno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2 Secondi Per Card</a:t>
            </a:r>
          </a:p>
          <a:p>
            <a:pPr algn="l" marL="582924" indent="-291462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Settimane Di Esecuzione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10750" y="4878388"/>
            <a:ext cx="4548306" cy="56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PRIMA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3471" y="686945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5"/>
                </a:lnTo>
                <a:lnTo>
                  <a:pt x="0" y="8825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651403"/>
            <a:ext cx="18288000" cy="96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b="true" sz="6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MODELLI CONSIDERATI</a:t>
            </a:r>
          </a:p>
        </p:txBody>
      </p:sp>
      <p:sp>
        <p:nvSpPr>
          <p:cNvPr name="AutoShape 4" id="4"/>
          <p:cNvSpPr/>
          <p:nvPr/>
        </p:nvSpPr>
        <p:spPr>
          <a:xfrm>
            <a:off x="8860051" y="5614697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748557" y="5825149"/>
            <a:ext cx="809937" cy="68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795034" y="-298196"/>
            <a:ext cx="27406643" cy="11265289"/>
          </a:xfrm>
          <a:custGeom>
            <a:avLst/>
            <a:gdLst/>
            <a:ahLst/>
            <a:cxnLst/>
            <a:rect r="r" b="b" t="t" l="l"/>
            <a:pathLst>
              <a:path h="11265289" w="27406643">
                <a:moveTo>
                  <a:pt x="27406643" y="0"/>
                </a:moveTo>
                <a:lnTo>
                  <a:pt x="0" y="0"/>
                </a:lnTo>
                <a:lnTo>
                  <a:pt x="0" y="11265289"/>
                </a:lnTo>
                <a:lnTo>
                  <a:pt x="27406643" y="11265289"/>
                </a:lnTo>
                <a:lnTo>
                  <a:pt x="27406643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76" r="0" b="-157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1750" y="19526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LLAMA 3.1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766555" y="5718577"/>
            <a:ext cx="8659427" cy="2812573"/>
            <a:chOff x="0" y="0"/>
            <a:chExt cx="11545903" cy="375009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306363"/>
              <a:ext cx="1318345" cy="427212"/>
              <a:chOff x="0" y="0"/>
              <a:chExt cx="117092" cy="3794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7092" cy="37944"/>
              </a:xfrm>
              <a:custGeom>
                <a:avLst/>
                <a:gdLst/>
                <a:ahLst/>
                <a:cxnLst/>
                <a:rect r="r" b="b" t="t" l="l"/>
                <a:pathLst>
                  <a:path h="37944" w="117092">
                    <a:moveTo>
                      <a:pt x="18972" y="0"/>
                    </a:moveTo>
                    <a:lnTo>
                      <a:pt x="98120" y="0"/>
                    </a:lnTo>
                    <a:cubicBezTo>
                      <a:pt x="108598" y="0"/>
                      <a:pt x="117092" y="8494"/>
                      <a:pt x="117092" y="18972"/>
                    </a:cubicBezTo>
                    <a:lnTo>
                      <a:pt x="117092" y="18972"/>
                    </a:lnTo>
                    <a:cubicBezTo>
                      <a:pt x="117092" y="29450"/>
                      <a:pt x="108598" y="37944"/>
                      <a:pt x="98120" y="37944"/>
                    </a:cubicBezTo>
                    <a:lnTo>
                      <a:pt x="18972" y="37944"/>
                    </a:lnTo>
                    <a:cubicBezTo>
                      <a:pt x="8494" y="37944"/>
                      <a:pt x="0" y="29450"/>
                      <a:pt x="0" y="18972"/>
                    </a:cubicBezTo>
                    <a:lnTo>
                      <a:pt x="0" y="18972"/>
                    </a:lnTo>
                    <a:cubicBezTo>
                      <a:pt x="0" y="8494"/>
                      <a:pt x="8494" y="0"/>
                      <a:pt x="18972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117092" cy="18894"/>
              </a:xfrm>
              <a:prstGeom prst="rect">
                <a:avLst/>
              </a:prstGeom>
            </p:spPr>
            <p:txBody>
              <a:bodyPr anchor="ctr" rtlCol="false" tIns="93175" lIns="93175" bIns="93175" rIns="93175"/>
              <a:lstStyle/>
              <a:p>
                <a:pPr algn="ctr">
                  <a:lnSpc>
                    <a:spcPts val="179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397530" y="-133350"/>
              <a:ext cx="4760593" cy="1068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38"/>
                </a:lnSpc>
              </a:pPr>
              <a:r>
                <a:rPr lang="en-US" sz="467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7B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9738" y="1318050"/>
              <a:ext cx="11396165" cy="2432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68261" indent="-384130" lvl="1">
                <a:lnSpc>
                  <a:spcPts val="4981"/>
                </a:lnSpc>
                <a:buFont typeface="Arial"/>
                <a:buChar char="•"/>
              </a:pPr>
              <a:r>
                <a:rPr lang="en-US" sz="3558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Molto Efficiente</a:t>
              </a:r>
            </a:p>
            <a:p>
              <a:pPr algn="l" marL="768261" indent="-384130" lvl="1">
                <a:lnSpc>
                  <a:spcPts val="4981"/>
                </a:lnSpc>
                <a:buFont typeface="Arial"/>
                <a:buChar char="•"/>
              </a:pPr>
              <a:r>
                <a:rPr lang="en-US" sz="3558">
                  <a:solidFill>
                    <a:srgbClr val="C3C5C6"/>
                  </a:solidFill>
                  <a:latin typeface="Poppins"/>
                  <a:ea typeface="Poppins"/>
                  <a:cs typeface="Poppins"/>
                  <a:sym typeface="Poppins"/>
                </a:rPr>
                <a:t>SOTA Meta ( baseline )</a:t>
              </a:r>
            </a:p>
            <a:p>
              <a:pPr algn="l" marL="768261" indent="-384130" lvl="1">
                <a:lnSpc>
                  <a:spcPts val="4981"/>
                </a:lnSpc>
                <a:buFont typeface="Arial"/>
                <a:buChar char="•"/>
              </a:pPr>
              <a:r>
                <a:rPr lang="en-US" sz="3558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Utilizzato per sviluppo e testing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11180">
            <a:off x="-2326622" y="-1020144"/>
            <a:ext cx="29990316" cy="12327289"/>
          </a:xfrm>
          <a:custGeom>
            <a:avLst/>
            <a:gdLst/>
            <a:ahLst/>
            <a:cxnLst/>
            <a:rect r="r" b="b" t="t" l="l"/>
            <a:pathLst>
              <a:path h="12327289" w="29990316">
                <a:moveTo>
                  <a:pt x="29990316" y="0"/>
                </a:moveTo>
                <a:lnTo>
                  <a:pt x="0" y="0"/>
                </a:lnTo>
                <a:lnTo>
                  <a:pt x="0" y="12327288"/>
                </a:lnTo>
                <a:lnTo>
                  <a:pt x="29990316" y="12327288"/>
                </a:lnTo>
                <a:lnTo>
                  <a:pt x="29990316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76" r="0" b="-157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1750" y="19526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QWEN 2.5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324216" y="5673429"/>
            <a:ext cx="815432" cy="264242"/>
            <a:chOff x="0" y="0"/>
            <a:chExt cx="117092" cy="379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092" cy="37944"/>
            </a:xfrm>
            <a:custGeom>
              <a:avLst/>
              <a:gdLst/>
              <a:ahLst/>
              <a:cxnLst/>
              <a:rect r="r" b="b" t="t" l="l"/>
              <a:pathLst>
                <a:path h="37944" w="117092">
                  <a:moveTo>
                    <a:pt x="18972" y="0"/>
                  </a:moveTo>
                  <a:lnTo>
                    <a:pt x="98120" y="0"/>
                  </a:lnTo>
                  <a:cubicBezTo>
                    <a:pt x="108598" y="0"/>
                    <a:pt x="117092" y="8494"/>
                    <a:pt x="117092" y="18972"/>
                  </a:cubicBezTo>
                  <a:lnTo>
                    <a:pt x="117092" y="18972"/>
                  </a:lnTo>
                  <a:cubicBezTo>
                    <a:pt x="117092" y="29450"/>
                    <a:pt x="108598" y="37944"/>
                    <a:pt x="98120" y="37944"/>
                  </a:cubicBezTo>
                  <a:lnTo>
                    <a:pt x="18972" y="37944"/>
                  </a:lnTo>
                  <a:cubicBezTo>
                    <a:pt x="8494" y="37944"/>
                    <a:pt x="0" y="29450"/>
                    <a:pt x="0" y="18972"/>
                  </a:cubicBezTo>
                  <a:lnTo>
                    <a:pt x="0" y="18972"/>
                  </a:lnTo>
                  <a:cubicBezTo>
                    <a:pt x="0" y="8494"/>
                    <a:pt x="8494" y="0"/>
                    <a:pt x="18972" y="0"/>
                  </a:cubicBezTo>
                  <a:close/>
                </a:path>
              </a:pathLst>
            </a:custGeom>
            <a:solidFill>
              <a:srgbClr val="9B57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17092" cy="18894"/>
            </a:xfrm>
            <a:prstGeom prst="rect">
              <a:avLst/>
            </a:prstGeom>
          </p:spPr>
          <p:txBody>
            <a:bodyPr anchor="ctr" rtlCol="false" tIns="93175" lIns="93175" bIns="93175" rIns="93175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24046" y="5379160"/>
            <a:ext cx="2944554" cy="68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2"/>
              </a:lnSpc>
            </a:pPr>
            <a:r>
              <a:rPr lang="en-US" sz="38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7B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663104" y="5631728"/>
            <a:ext cx="872878" cy="282858"/>
            <a:chOff x="0" y="0"/>
            <a:chExt cx="117092" cy="379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092" cy="37944"/>
            </a:xfrm>
            <a:custGeom>
              <a:avLst/>
              <a:gdLst/>
              <a:ahLst/>
              <a:cxnLst/>
              <a:rect r="r" b="b" t="t" l="l"/>
              <a:pathLst>
                <a:path h="37944" w="117092">
                  <a:moveTo>
                    <a:pt x="18972" y="0"/>
                  </a:moveTo>
                  <a:lnTo>
                    <a:pt x="98120" y="0"/>
                  </a:lnTo>
                  <a:cubicBezTo>
                    <a:pt x="108598" y="0"/>
                    <a:pt x="117092" y="8494"/>
                    <a:pt x="117092" y="18972"/>
                  </a:cubicBezTo>
                  <a:lnTo>
                    <a:pt x="117092" y="18972"/>
                  </a:lnTo>
                  <a:cubicBezTo>
                    <a:pt x="117092" y="29450"/>
                    <a:pt x="108598" y="37944"/>
                    <a:pt x="98120" y="37944"/>
                  </a:cubicBezTo>
                  <a:lnTo>
                    <a:pt x="18972" y="37944"/>
                  </a:lnTo>
                  <a:cubicBezTo>
                    <a:pt x="8494" y="37944"/>
                    <a:pt x="0" y="29450"/>
                    <a:pt x="0" y="18972"/>
                  </a:cubicBezTo>
                  <a:lnTo>
                    <a:pt x="0" y="18972"/>
                  </a:lnTo>
                  <a:cubicBezTo>
                    <a:pt x="0" y="8494"/>
                    <a:pt x="8494" y="0"/>
                    <a:pt x="18972" y="0"/>
                  </a:cubicBezTo>
                  <a:close/>
                </a:path>
              </a:pathLst>
            </a:custGeom>
            <a:solidFill>
              <a:srgbClr val="9B57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7092" cy="28419"/>
            </a:xfrm>
            <a:prstGeom prst="rect">
              <a:avLst/>
            </a:prstGeom>
          </p:spPr>
          <p:txBody>
            <a:bodyPr anchor="ctr" rtlCol="false" tIns="99739" lIns="99739" bIns="99739" rIns="99739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24216" y="6272374"/>
            <a:ext cx="7260476" cy="102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587" indent="-316793" lvl="1">
              <a:lnSpc>
                <a:spcPts val="4108"/>
              </a:lnSpc>
              <a:buFont typeface="Arial"/>
              <a:buChar char="•"/>
            </a:pPr>
            <a:r>
              <a:rPr lang="en-US" sz="2934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Ottima Comprensione Contestuale</a:t>
            </a:r>
          </a:p>
          <a:p>
            <a:pPr algn="l" marL="633587" indent="-316793" lvl="1">
              <a:lnSpc>
                <a:spcPts val="4108"/>
              </a:lnSpc>
              <a:buFont typeface="Arial"/>
              <a:buChar char="•"/>
            </a:pPr>
            <a:r>
              <a:rPr lang="en-US" sz="2934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Eseguib</a:t>
            </a:r>
            <a:r>
              <a:rPr lang="en-US" sz="2934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ile su Hardware Consumer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63104" y="6262849"/>
            <a:ext cx="9472010" cy="55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222" indent="-339111" lvl="1">
              <a:lnSpc>
                <a:spcPts val="4397"/>
              </a:lnSpc>
              <a:buFont typeface="Arial"/>
              <a:buChar char="•"/>
            </a:pPr>
            <a:r>
              <a:rPr lang="en-US" sz="3141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Impatto Scaling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663104" y="5653063"/>
            <a:ext cx="815432" cy="264242"/>
            <a:chOff x="0" y="0"/>
            <a:chExt cx="117092" cy="379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092" cy="37944"/>
            </a:xfrm>
            <a:custGeom>
              <a:avLst/>
              <a:gdLst/>
              <a:ahLst/>
              <a:cxnLst/>
              <a:rect r="r" b="b" t="t" l="l"/>
              <a:pathLst>
                <a:path h="37944" w="117092">
                  <a:moveTo>
                    <a:pt x="18972" y="0"/>
                  </a:moveTo>
                  <a:lnTo>
                    <a:pt x="98120" y="0"/>
                  </a:lnTo>
                  <a:cubicBezTo>
                    <a:pt x="108598" y="0"/>
                    <a:pt x="117092" y="8494"/>
                    <a:pt x="117092" y="18972"/>
                  </a:cubicBezTo>
                  <a:lnTo>
                    <a:pt x="117092" y="18972"/>
                  </a:lnTo>
                  <a:cubicBezTo>
                    <a:pt x="117092" y="29450"/>
                    <a:pt x="108598" y="37944"/>
                    <a:pt x="98120" y="37944"/>
                  </a:cubicBezTo>
                  <a:lnTo>
                    <a:pt x="18972" y="37944"/>
                  </a:lnTo>
                  <a:cubicBezTo>
                    <a:pt x="8494" y="37944"/>
                    <a:pt x="0" y="29450"/>
                    <a:pt x="0" y="18972"/>
                  </a:cubicBezTo>
                  <a:lnTo>
                    <a:pt x="0" y="18972"/>
                  </a:lnTo>
                  <a:cubicBezTo>
                    <a:pt x="0" y="8494"/>
                    <a:pt x="8494" y="0"/>
                    <a:pt x="18972" y="0"/>
                  </a:cubicBezTo>
                  <a:close/>
                </a:path>
              </a:pathLst>
            </a:custGeom>
            <a:solidFill>
              <a:srgbClr val="9B57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17092" cy="18894"/>
            </a:xfrm>
            <a:prstGeom prst="rect">
              <a:avLst/>
            </a:prstGeom>
          </p:spPr>
          <p:txBody>
            <a:bodyPr anchor="ctr" rtlCol="false" tIns="93175" lIns="93175" bIns="93175" rIns="93175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162934" y="5358794"/>
            <a:ext cx="2944554" cy="68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2"/>
              </a:lnSpc>
            </a:pPr>
            <a:r>
              <a:rPr lang="en-US" sz="38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14B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750" y="1952625"/>
            <a:ext cx="9057955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TABELLA DEI CONTENUTI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977686" y="2980744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71750" y="4057069"/>
            <a:ext cx="369094" cy="45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21844" y="4141511"/>
            <a:ext cx="2939497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Introduzione Al Problema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10750" y="4057069"/>
            <a:ext cx="506016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60844" y="4141511"/>
            <a:ext cx="2939497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Ambiente Di Sviluppo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71750" y="5230802"/>
            <a:ext cx="485705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21844" y="5315243"/>
            <a:ext cx="4106515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Obiettivi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0750" y="5230802"/>
            <a:ext cx="506016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60844" y="5315243"/>
            <a:ext cx="2939497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Modelli Considerati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71750" y="6404535"/>
            <a:ext cx="491012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1844" y="6488976"/>
            <a:ext cx="5287940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Metodologia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10750" y="6404535"/>
            <a:ext cx="468930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60844" y="6488976"/>
            <a:ext cx="2939497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Risultati Ottenuti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71750" y="7578268"/>
            <a:ext cx="502444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21844" y="7662709"/>
            <a:ext cx="2939497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Strategie Di Promting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10750" y="7578268"/>
            <a:ext cx="506016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60844" y="7662709"/>
            <a:ext cx="2939497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Conclusione</a:t>
            </a:r>
          </a:p>
        </p:txBody>
      </p:sp>
      <p:sp>
        <p:nvSpPr>
          <p:cNvPr name="AutoShape 20" id="20"/>
          <p:cNvSpPr/>
          <p:nvPr/>
        </p:nvSpPr>
        <p:spPr>
          <a:xfrm>
            <a:off x="2571750" y="4856039"/>
            <a:ext cx="5905500" cy="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9810750" y="4856039"/>
            <a:ext cx="5905500" cy="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2571750" y="6029772"/>
            <a:ext cx="5905500" cy="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9810750" y="6029772"/>
            <a:ext cx="5905500" cy="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2571750" y="7203505"/>
            <a:ext cx="5905500" cy="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9810750" y="7203505"/>
            <a:ext cx="5905500" cy="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2571750" y="8377238"/>
            <a:ext cx="5905500" cy="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810750" y="8377238"/>
            <a:ext cx="5905500" cy="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812828" y="-1511432"/>
            <a:ext cx="34037215" cy="13990735"/>
          </a:xfrm>
          <a:custGeom>
            <a:avLst/>
            <a:gdLst/>
            <a:ahLst/>
            <a:cxnLst/>
            <a:rect r="r" b="b" t="t" l="l"/>
            <a:pathLst>
              <a:path h="13990735" w="34037215">
                <a:moveTo>
                  <a:pt x="34037214" y="0"/>
                </a:moveTo>
                <a:lnTo>
                  <a:pt x="0" y="0"/>
                </a:lnTo>
                <a:lnTo>
                  <a:pt x="0" y="13990735"/>
                </a:lnTo>
                <a:lnTo>
                  <a:pt x="34037214" y="13990735"/>
                </a:lnTo>
                <a:lnTo>
                  <a:pt x="34037214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76" r="0" b="-157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1750" y="19526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MISTRAL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324216" y="5673429"/>
            <a:ext cx="815432" cy="264242"/>
            <a:chOff x="0" y="0"/>
            <a:chExt cx="117092" cy="379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092" cy="37944"/>
            </a:xfrm>
            <a:custGeom>
              <a:avLst/>
              <a:gdLst/>
              <a:ahLst/>
              <a:cxnLst/>
              <a:rect r="r" b="b" t="t" l="l"/>
              <a:pathLst>
                <a:path h="37944" w="117092">
                  <a:moveTo>
                    <a:pt x="18972" y="0"/>
                  </a:moveTo>
                  <a:lnTo>
                    <a:pt x="98120" y="0"/>
                  </a:lnTo>
                  <a:cubicBezTo>
                    <a:pt x="108598" y="0"/>
                    <a:pt x="117092" y="8494"/>
                    <a:pt x="117092" y="18972"/>
                  </a:cubicBezTo>
                  <a:lnTo>
                    <a:pt x="117092" y="18972"/>
                  </a:lnTo>
                  <a:cubicBezTo>
                    <a:pt x="117092" y="29450"/>
                    <a:pt x="108598" y="37944"/>
                    <a:pt x="98120" y="37944"/>
                  </a:cubicBezTo>
                  <a:lnTo>
                    <a:pt x="18972" y="37944"/>
                  </a:lnTo>
                  <a:cubicBezTo>
                    <a:pt x="8494" y="37944"/>
                    <a:pt x="0" y="29450"/>
                    <a:pt x="0" y="18972"/>
                  </a:cubicBezTo>
                  <a:lnTo>
                    <a:pt x="0" y="18972"/>
                  </a:lnTo>
                  <a:cubicBezTo>
                    <a:pt x="0" y="8494"/>
                    <a:pt x="8494" y="0"/>
                    <a:pt x="18972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17092" cy="18894"/>
            </a:xfrm>
            <a:prstGeom prst="rect">
              <a:avLst/>
            </a:prstGeom>
          </p:spPr>
          <p:txBody>
            <a:bodyPr anchor="ctr" rtlCol="false" tIns="93175" lIns="93175" bIns="93175" rIns="93175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07152" y="5379160"/>
            <a:ext cx="2944554" cy="68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2"/>
              </a:lnSpc>
            </a:pPr>
            <a:r>
              <a:rPr lang="en-US" sz="38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MISTRAL 7B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6833" y="6272374"/>
            <a:ext cx="7048834" cy="102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587" indent="-316793" lvl="1">
              <a:lnSpc>
                <a:spcPts val="4108"/>
              </a:lnSpc>
              <a:buFont typeface="Arial"/>
              <a:buChar char="•"/>
            </a:pPr>
            <a:r>
              <a:rPr lang="en-US" sz="2934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Molto Efficiente su singola GPU</a:t>
            </a:r>
          </a:p>
          <a:p>
            <a:pPr algn="l" marL="633587" indent="-316793" lvl="1">
              <a:lnSpc>
                <a:spcPts val="4108"/>
              </a:lnSpc>
              <a:buFont typeface="Arial"/>
              <a:buChar char="•"/>
            </a:pPr>
            <a:r>
              <a:rPr lang="en-US" sz="2934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 Tra Modelli Piccoli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054938" y="5654814"/>
            <a:ext cx="872878" cy="282858"/>
            <a:chOff x="0" y="0"/>
            <a:chExt cx="117092" cy="379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092" cy="37944"/>
            </a:xfrm>
            <a:custGeom>
              <a:avLst/>
              <a:gdLst/>
              <a:ahLst/>
              <a:cxnLst/>
              <a:rect r="r" b="b" t="t" l="l"/>
              <a:pathLst>
                <a:path h="37944" w="117092">
                  <a:moveTo>
                    <a:pt x="18972" y="0"/>
                  </a:moveTo>
                  <a:lnTo>
                    <a:pt x="98120" y="0"/>
                  </a:lnTo>
                  <a:cubicBezTo>
                    <a:pt x="108598" y="0"/>
                    <a:pt x="117092" y="8494"/>
                    <a:pt x="117092" y="18972"/>
                  </a:cubicBezTo>
                  <a:lnTo>
                    <a:pt x="117092" y="18972"/>
                  </a:lnTo>
                  <a:cubicBezTo>
                    <a:pt x="117092" y="29450"/>
                    <a:pt x="108598" y="37944"/>
                    <a:pt x="98120" y="37944"/>
                  </a:cubicBezTo>
                  <a:lnTo>
                    <a:pt x="18972" y="37944"/>
                  </a:lnTo>
                  <a:cubicBezTo>
                    <a:pt x="8494" y="37944"/>
                    <a:pt x="0" y="29450"/>
                    <a:pt x="0" y="18972"/>
                  </a:cubicBezTo>
                  <a:lnTo>
                    <a:pt x="0" y="18972"/>
                  </a:lnTo>
                  <a:cubicBezTo>
                    <a:pt x="0" y="8494"/>
                    <a:pt x="8494" y="0"/>
                    <a:pt x="18972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117092" cy="28419"/>
            </a:xfrm>
            <a:prstGeom prst="rect">
              <a:avLst/>
            </a:prstGeom>
          </p:spPr>
          <p:txBody>
            <a:bodyPr anchor="ctr" rtlCol="false" tIns="99739" lIns="99739" bIns="99739" rIns="99739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641399" y="5369635"/>
            <a:ext cx="4527071" cy="73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2"/>
              </a:lnSpc>
            </a:pPr>
            <a:r>
              <a:rPr lang="en-US" sz="412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MIXTRAL 8x7B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54938" y="6262849"/>
            <a:ext cx="9472010" cy="164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222" indent="-339111" lvl="1">
              <a:lnSpc>
                <a:spcPts val="4397"/>
              </a:lnSpc>
              <a:buFont typeface="Arial"/>
              <a:buChar char="•"/>
            </a:pPr>
            <a:r>
              <a:rPr lang="en-US" sz="3141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Architettura MoE</a:t>
            </a:r>
          </a:p>
          <a:p>
            <a:pPr algn="l" marL="678222" indent="-339111" lvl="1">
              <a:lnSpc>
                <a:spcPts val="4397"/>
              </a:lnSpc>
              <a:buFont typeface="Arial"/>
              <a:buChar char="•"/>
            </a:pPr>
            <a:r>
              <a:rPr lang="en-US" sz="3141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 Tra Modelli Medio/Piccoli</a:t>
            </a:r>
          </a:p>
          <a:p>
            <a:pPr algn="l">
              <a:lnSpc>
                <a:spcPts val="4397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795034" y="-298196"/>
            <a:ext cx="27406643" cy="11265289"/>
          </a:xfrm>
          <a:custGeom>
            <a:avLst/>
            <a:gdLst/>
            <a:ahLst/>
            <a:cxnLst/>
            <a:rect r="r" b="b" t="t" l="l"/>
            <a:pathLst>
              <a:path h="11265289" w="27406643">
                <a:moveTo>
                  <a:pt x="27406643" y="0"/>
                </a:moveTo>
                <a:lnTo>
                  <a:pt x="0" y="0"/>
                </a:lnTo>
                <a:lnTo>
                  <a:pt x="0" y="11265289"/>
                </a:lnTo>
                <a:lnTo>
                  <a:pt x="27406643" y="11265289"/>
                </a:lnTo>
                <a:lnTo>
                  <a:pt x="27406643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576" r="0" b="-157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1750" y="19526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DEEPSEEK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764745" y="6385159"/>
            <a:ext cx="9143542" cy="2249352"/>
            <a:chOff x="0" y="0"/>
            <a:chExt cx="12191390" cy="299913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313485"/>
              <a:ext cx="1348995" cy="437144"/>
              <a:chOff x="0" y="0"/>
              <a:chExt cx="117092" cy="3794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7092" cy="37944"/>
              </a:xfrm>
              <a:custGeom>
                <a:avLst/>
                <a:gdLst/>
                <a:ahLst/>
                <a:cxnLst/>
                <a:rect r="r" b="b" t="t" l="l"/>
                <a:pathLst>
                  <a:path h="37944" w="117092">
                    <a:moveTo>
                      <a:pt x="18972" y="0"/>
                    </a:moveTo>
                    <a:lnTo>
                      <a:pt x="98120" y="0"/>
                    </a:lnTo>
                    <a:cubicBezTo>
                      <a:pt x="108598" y="0"/>
                      <a:pt x="117092" y="8494"/>
                      <a:pt x="117092" y="18972"/>
                    </a:cubicBezTo>
                    <a:lnTo>
                      <a:pt x="117092" y="18972"/>
                    </a:lnTo>
                    <a:cubicBezTo>
                      <a:pt x="117092" y="29450"/>
                      <a:pt x="108598" y="37944"/>
                      <a:pt x="98120" y="37944"/>
                    </a:cubicBezTo>
                    <a:lnTo>
                      <a:pt x="18972" y="37944"/>
                    </a:lnTo>
                    <a:cubicBezTo>
                      <a:pt x="8494" y="37944"/>
                      <a:pt x="0" y="29450"/>
                      <a:pt x="0" y="18972"/>
                    </a:cubicBezTo>
                    <a:lnTo>
                      <a:pt x="0" y="18972"/>
                    </a:lnTo>
                    <a:cubicBezTo>
                      <a:pt x="0" y="8494"/>
                      <a:pt x="8494" y="0"/>
                      <a:pt x="18972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117092" cy="18894"/>
              </a:xfrm>
              <a:prstGeom prst="rect">
                <a:avLst/>
              </a:prstGeom>
            </p:spPr>
            <p:txBody>
              <a:bodyPr anchor="ctr" rtlCol="false" tIns="93175" lIns="93175" bIns="93175" rIns="93175"/>
              <a:lstStyle/>
              <a:p>
                <a:pPr algn="ctr">
                  <a:lnSpc>
                    <a:spcPts val="179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453270" y="-133350"/>
              <a:ext cx="4871270" cy="1090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477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CODER 33B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3219" y="1350907"/>
              <a:ext cx="12038170" cy="1648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86122" indent="-393061" lvl="1">
                <a:lnSpc>
                  <a:spcPts val="5097"/>
                </a:lnSpc>
                <a:buFont typeface="Arial"/>
                <a:buChar char="•"/>
              </a:pPr>
              <a:r>
                <a:rPr lang="en-US" sz="3641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Modello Specializzato</a:t>
              </a:r>
            </a:p>
            <a:p>
              <a:pPr algn="l" marL="786122" indent="-393061" lvl="1">
                <a:lnSpc>
                  <a:spcPts val="5097"/>
                </a:lnSpc>
                <a:buFont typeface="Arial"/>
                <a:buChar char="•"/>
              </a:pPr>
              <a:r>
                <a:rPr lang="en-US" sz="3641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Alternativa Tra Modelli Medio/Piccoli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3471" y="686945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5"/>
                </a:lnTo>
                <a:lnTo>
                  <a:pt x="0" y="8825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651403"/>
            <a:ext cx="18288000" cy="96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b="true" sz="6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RISULTATI OTTENUTI</a:t>
            </a:r>
          </a:p>
        </p:txBody>
      </p:sp>
      <p:sp>
        <p:nvSpPr>
          <p:cNvPr name="AutoShape 4" id="4"/>
          <p:cNvSpPr/>
          <p:nvPr/>
        </p:nvSpPr>
        <p:spPr>
          <a:xfrm>
            <a:off x="8860051" y="5614697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763203" y="5825149"/>
            <a:ext cx="723494" cy="68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07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07120" y="2387606"/>
            <a:ext cx="4975806" cy="41287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BASE - PENULTIMO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TOP 1 ACCURACY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17779" y="2373824"/>
            <a:ext cx="5144864" cy="415661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6368" y="2387657"/>
            <a:ext cx="4975806" cy="41287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5108" y="6191426"/>
            <a:ext cx="4975806" cy="41325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20713" y="6177781"/>
            <a:ext cx="5143838" cy="416018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8362" y="6195210"/>
            <a:ext cx="4975806" cy="41287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16960" y="2384677"/>
            <a:ext cx="5015249" cy="41349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BASE - PENULTIMO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5 HIT RATE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02187" y="2381447"/>
            <a:ext cx="5052784" cy="414132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60214" y="2384626"/>
            <a:ext cx="5015249" cy="413501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18952" y="6188497"/>
            <a:ext cx="5015249" cy="413875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38587" y="6188445"/>
            <a:ext cx="5015249" cy="413880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62206" y="6192230"/>
            <a:ext cx="5015249" cy="4135017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-67165">
            <a:off x="11250106" y="-743473"/>
            <a:ext cx="9352814" cy="3965593"/>
          </a:xfrm>
          <a:custGeom>
            <a:avLst/>
            <a:gdLst/>
            <a:ahLst/>
            <a:cxnLst/>
            <a:rect r="r" b="b" t="t" l="l"/>
            <a:pathLst>
              <a:path h="3965593" w="9352814">
                <a:moveTo>
                  <a:pt x="9352814" y="0"/>
                </a:moveTo>
                <a:lnTo>
                  <a:pt x="0" y="0"/>
                </a:lnTo>
                <a:lnTo>
                  <a:pt x="0" y="3965593"/>
                </a:lnTo>
                <a:lnTo>
                  <a:pt x="9352814" y="3965593"/>
                </a:lnTo>
                <a:lnTo>
                  <a:pt x="9352814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53115" y="2387606"/>
            <a:ext cx="4975806" cy="41287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BASE - METÀ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TOP 1 ACCURACY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34314" y="2366288"/>
            <a:ext cx="5235918" cy="417174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25806" y="2381191"/>
            <a:ext cx="5052784" cy="414158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5108" y="6191426"/>
            <a:ext cx="4975806" cy="41325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20713" y="6177781"/>
            <a:ext cx="5143838" cy="416018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8362" y="6195210"/>
            <a:ext cx="4975806" cy="4128750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-67165">
            <a:off x="11250106" y="-743473"/>
            <a:ext cx="9352814" cy="3965593"/>
          </a:xfrm>
          <a:custGeom>
            <a:avLst/>
            <a:gdLst/>
            <a:ahLst/>
            <a:cxnLst/>
            <a:rect r="r" b="b" t="t" l="l"/>
            <a:pathLst>
              <a:path h="3965593" w="9352814">
                <a:moveTo>
                  <a:pt x="9352814" y="0"/>
                </a:moveTo>
                <a:lnTo>
                  <a:pt x="0" y="0"/>
                </a:lnTo>
                <a:lnTo>
                  <a:pt x="0" y="3965593"/>
                </a:lnTo>
                <a:lnTo>
                  <a:pt x="9352814" y="3965593"/>
                </a:lnTo>
                <a:lnTo>
                  <a:pt x="9352814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18842" y="2384848"/>
            <a:ext cx="5013196" cy="413462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BASE - METÀ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5 HIT RATE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02187" y="2381447"/>
            <a:ext cx="5052784" cy="414132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62096" y="2384848"/>
            <a:ext cx="5013196" cy="41346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5108" y="6191426"/>
            <a:ext cx="4975806" cy="41325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4607" y="6193049"/>
            <a:ext cx="4975952" cy="413092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8362" y="6195210"/>
            <a:ext cx="4975806" cy="4128750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-67165">
            <a:off x="11250106" y="-743473"/>
            <a:ext cx="9352814" cy="3965593"/>
          </a:xfrm>
          <a:custGeom>
            <a:avLst/>
            <a:gdLst/>
            <a:ahLst/>
            <a:cxnLst/>
            <a:rect r="r" b="b" t="t" l="l"/>
            <a:pathLst>
              <a:path h="3965593" w="9352814">
                <a:moveTo>
                  <a:pt x="9352814" y="0"/>
                </a:moveTo>
                <a:lnTo>
                  <a:pt x="0" y="0"/>
                </a:lnTo>
                <a:lnTo>
                  <a:pt x="0" y="3965593"/>
                </a:lnTo>
                <a:lnTo>
                  <a:pt x="9352814" y="3965593"/>
                </a:lnTo>
                <a:lnTo>
                  <a:pt x="9352814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18842" y="2384848"/>
            <a:ext cx="5013196" cy="413462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GEOM - PENULTIMO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TOP 1 ACCURACY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38477" y="2384848"/>
            <a:ext cx="5013196" cy="413462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62096" y="2384848"/>
            <a:ext cx="5013196" cy="41346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20834" y="6188668"/>
            <a:ext cx="5013196" cy="413840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40469" y="6188668"/>
            <a:ext cx="5013196" cy="41384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64088" y="6192452"/>
            <a:ext cx="5013196" cy="4134624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-67165">
            <a:off x="11250106" y="-743473"/>
            <a:ext cx="9352814" cy="3965593"/>
          </a:xfrm>
          <a:custGeom>
            <a:avLst/>
            <a:gdLst/>
            <a:ahLst/>
            <a:cxnLst/>
            <a:rect r="r" b="b" t="t" l="l"/>
            <a:pathLst>
              <a:path h="3965593" w="9352814">
                <a:moveTo>
                  <a:pt x="9352814" y="0"/>
                </a:moveTo>
                <a:lnTo>
                  <a:pt x="0" y="0"/>
                </a:lnTo>
                <a:lnTo>
                  <a:pt x="0" y="3965593"/>
                </a:lnTo>
                <a:lnTo>
                  <a:pt x="9352814" y="3965593"/>
                </a:lnTo>
                <a:lnTo>
                  <a:pt x="9352814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10778" y="2384013"/>
            <a:ext cx="5021993" cy="413619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GEOM - PENULTIMO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5 HIT RATE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30412" y="2384013"/>
            <a:ext cx="5021993" cy="41361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4031" y="2384013"/>
            <a:ext cx="5021993" cy="413619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12770" y="6187832"/>
            <a:ext cx="5021993" cy="413997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32404" y="6187832"/>
            <a:ext cx="5021993" cy="413997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56024" y="6191617"/>
            <a:ext cx="5021993" cy="4136192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-67165">
            <a:off x="11250106" y="-743473"/>
            <a:ext cx="9352814" cy="3965593"/>
          </a:xfrm>
          <a:custGeom>
            <a:avLst/>
            <a:gdLst/>
            <a:ahLst/>
            <a:cxnLst/>
            <a:rect r="r" b="b" t="t" l="l"/>
            <a:pathLst>
              <a:path h="3965593" w="9352814">
                <a:moveTo>
                  <a:pt x="9352814" y="0"/>
                </a:moveTo>
                <a:lnTo>
                  <a:pt x="0" y="0"/>
                </a:lnTo>
                <a:lnTo>
                  <a:pt x="0" y="3965593"/>
                </a:lnTo>
                <a:lnTo>
                  <a:pt x="9352814" y="3965593"/>
                </a:lnTo>
                <a:lnTo>
                  <a:pt x="9352814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95184" y="2391686"/>
            <a:ext cx="4929913" cy="41208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GEOM - METÀ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TOP 1 ACCURACY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38477" y="2384848"/>
            <a:ext cx="5013196" cy="413462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6368" y="2387606"/>
            <a:ext cx="4975806" cy="41287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5108" y="6191426"/>
            <a:ext cx="4975806" cy="41325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40469" y="6188668"/>
            <a:ext cx="5013196" cy="41384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8362" y="6195210"/>
            <a:ext cx="4975806" cy="4128750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-67165">
            <a:off x="11250106" y="-743473"/>
            <a:ext cx="9352814" cy="3965593"/>
          </a:xfrm>
          <a:custGeom>
            <a:avLst/>
            <a:gdLst/>
            <a:ahLst/>
            <a:cxnLst/>
            <a:rect r="r" b="b" t="t" l="l"/>
            <a:pathLst>
              <a:path h="3965593" w="9352814">
                <a:moveTo>
                  <a:pt x="9352814" y="0"/>
                </a:moveTo>
                <a:lnTo>
                  <a:pt x="0" y="0"/>
                </a:lnTo>
                <a:lnTo>
                  <a:pt x="0" y="3965593"/>
                </a:lnTo>
                <a:lnTo>
                  <a:pt x="9352814" y="3965593"/>
                </a:lnTo>
                <a:lnTo>
                  <a:pt x="9352814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3471" y="730732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651403"/>
            <a:ext cx="18288000" cy="96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b="true" sz="6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INTRODUZIONE AL PROBLEMA</a:t>
            </a:r>
          </a:p>
        </p:txBody>
      </p:sp>
      <p:sp>
        <p:nvSpPr>
          <p:cNvPr name="AutoShape 4" id="4"/>
          <p:cNvSpPr/>
          <p:nvPr/>
        </p:nvSpPr>
        <p:spPr>
          <a:xfrm>
            <a:off x="8860051" y="5614697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860051" y="5825149"/>
            <a:ext cx="567898" cy="68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11584" y="2384546"/>
            <a:ext cx="5021113" cy="41355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GEOM - METÀ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5 HIT RATE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30412" y="2384013"/>
            <a:ext cx="5021993" cy="41361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6368" y="2387606"/>
            <a:ext cx="4975806" cy="41287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5108" y="6191426"/>
            <a:ext cx="4975806" cy="41325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33211" y="6188366"/>
            <a:ext cx="5021113" cy="413936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8362" y="6195210"/>
            <a:ext cx="4975806" cy="4128750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-67165">
            <a:off x="11250106" y="-743473"/>
            <a:ext cx="9352814" cy="3965593"/>
          </a:xfrm>
          <a:custGeom>
            <a:avLst/>
            <a:gdLst/>
            <a:ahLst/>
            <a:cxnLst/>
            <a:rect r="r" b="b" t="t" l="l"/>
            <a:pathLst>
              <a:path h="3965593" w="9352814">
                <a:moveTo>
                  <a:pt x="9352814" y="0"/>
                </a:moveTo>
                <a:lnTo>
                  <a:pt x="0" y="0"/>
                </a:lnTo>
                <a:lnTo>
                  <a:pt x="0" y="3965593"/>
                </a:lnTo>
                <a:lnTo>
                  <a:pt x="9352814" y="3965593"/>
                </a:lnTo>
                <a:lnTo>
                  <a:pt x="9352814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53115" y="2387606"/>
            <a:ext cx="4975806" cy="41287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TIME - PENULTIMO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TOP 1 ACCURACY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72750" y="2387606"/>
            <a:ext cx="4975806" cy="41287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6368" y="2387606"/>
            <a:ext cx="4975806" cy="41287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5108" y="6191426"/>
            <a:ext cx="4975806" cy="41325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4742" y="6191426"/>
            <a:ext cx="4975806" cy="41325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8362" y="6195210"/>
            <a:ext cx="4975806" cy="4128750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-67165">
            <a:off x="11250106" y="-743473"/>
            <a:ext cx="9352814" cy="3965593"/>
          </a:xfrm>
          <a:custGeom>
            <a:avLst/>
            <a:gdLst/>
            <a:ahLst/>
            <a:cxnLst/>
            <a:rect r="r" b="b" t="t" l="l"/>
            <a:pathLst>
              <a:path h="3965593" w="9352814">
                <a:moveTo>
                  <a:pt x="9352814" y="0"/>
                </a:moveTo>
                <a:lnTo>
                  <a:pt x="0" y="0"/>
                </a:lnTo>
                <a:lnTo>
                  <a:pt x="0" y="3965593"/>
                </a:lnTo>
                <a:lnTo>
                  <a:pt x="9352814" y="3965593"/>
                </a:lnTo>
                <a:lnTo>
                  <a:pt x="9352814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53115" y="2387606"/>
            <a:ext cx="4975806" cy="41287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TIME - PENULTIMO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5 HIT RATE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72750" y="2387606"/>
            <a:ext cx="4975806" cy="41287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6368" y="2387606"/>
            <a:ext cx="4975806" cy="41287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5108" y="6191426"/>
            <a:ext cx="4975806" cy="41325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4742" y="6191426"/>
            <a:ext cx="4975806" cy="41325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8362" y="6195210"/>
            <a:ext cx="4975806" cy="4128750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-67165">
            <a:off x="11250106" y="-743473"/>
            <a:ext cx="9352814" cy="3965593"/>
          </a:xfrm>
          <a:custGeom>
            <a:avLst/>
            <a:gdLst/>
            <a:ahLst/>
            <a:cxnLst/>
            <a:rect r="r" b="b" t="t" l="l"/>
            <a:pathLst>
              <a:path h="3965593" w="9352814">
                <a:moveTo>
                  <a:pt x="9352814" y="0"/>
                </a:moveTo>
                <a:lnTo>
                  <a:pt x="0" y="0"/>
                </a:lnTo>
                <a:lnTo>
                  <a:pt x="0" y="3965593"/>
                </a:lnTo>
                <a:lnTo>
                  <a:pt x="9352814" y="3965593"/>
                </a:lnTo>
                <a:lnTo>
                  <a:pt x="9352814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53115" y="2387606"/>
            <a:ext cx="4975806" cy="41287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TIME - METÀ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TOP 1 ACCURACY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72750" y="2387606"/>
            <a:ext cx="4975806" cy="41287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6368" y="2387606"/>
            <a:ext cx="4975806" cy="41287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5108" y="6191426"/>
            <a:ext cx="4975806" cy="41325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4742" y="6191426"/>
            <a:ext cx="4975806" cy="41325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8362" y="6195210"/>
            <a:ext cx="4975806" cy="4128750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-67165">
            <a:off x="11250106" y="-743473"/>
            <a:ext cx="9352814" cy="3965593"/>
          </a:xfrm>
          <a:custGeom>
            <a:avLst/>
            <a:gdLst/>
            <a:ahLst/>
            <a:cxnLst/>
            <a:rect r="r" b="b" t="t" l="l"/>
            <a:pathLst>
              <a:path h="3965593" w="9352814">
                <a:moveTo>
                  <a:pt x="9352814" y="0"/>
                </a:moveTo>
                <a:lnTo>
                  <a:pt x="0" y="0"/>
                </a:lnTo>
                <a:lnTo>
                  <a:pt x="0" y="3965593"/>
                </a:lnTo>
                <a:lnTo>
                  <a:pt x="9352814" y="3965593"/>
                </a:lnTo>
                <a:lnTo>
                  <a:pt x="9352814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758" y="19901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53115" y="2387606"/>
            <a:ext cx="4975806" cy="41287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69758" y="10763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STRATEGIA TIME - METÀ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9758" y="2152308"/>
            <a:ext cx="60569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5 HIT RATE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72750" y="2387606"/>
            <a:ext cx="4975806" cy="41287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6368" y="2387606"/>
            <a:ext cx="4975806" cy="41287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5108" y="6191426"/>
            <a:ext cx="4975806" cy="41325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4742" y="6191426"/>
            <a:ext cx="4975806" cy="41325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8362" y="6195210"/>
            <a:ext cx="4975806" cy="4128750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-67165">
            <a:off x="11250106" y="-743473"/>
            <a:ext cx="9352814" cy="3965593"/>
          </a:xfrm>
          <a:custGeom>
            <a:avLst/>
            <a:gdLst/>
            <a:ahLst/>
            <a:cxnLst/>
            <a:rect r="r" b="b" t="t" l="l"/>
            <a:pathLst>
              <a:path h="3965593" w="9352814">
                <a:moveTo>
                  <a:pt x="9352814" y="0"/>
                </a:moveTo>
                <a:lnTo>
                  <a:pt x="0" y="0"/>
                </a:lnTo>
                <a:lnTo>
                  <a:pt x="0" y="3965593"/>
                </a:lnTo>
                <a:lnTo>
                  <a:pt x="9352814" y="3965593"/>
                </a:lnTo>
                <a:lnTo>
                  <a:pt x="9352814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3471" y="686945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5"/>
                </a:lnTo>
                <a:lnTo>
                  <a:pt x="0" y="8825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651403"/>
            <a:ext cx="18288000" cy="96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b="true" sz="6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CONCLUSIONE</a:t>
            </a:r>
          </a:p>
        </p:txBody>
      </p:sp>
      <p:sp>
        <p:nvSpPr>
          <p:cNvPr name="AutoShape 4" id="4"/>
          <p:cNvSpPr/>
          <p:nvPr/>
        </p:nvSpPr>
        <p:spPr>
          <a:xfrm>
            <a:off x="8860051" y="5614697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756320" y="5825149"/>
            <a:ext cx="775360" cy="68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08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964302" y="-3180331"/>
            <a:ext cx="22216605" cy="9419840"/>
          </a:xfrm>
          <a:custGeom>
            <a:avLst/>
            <a:gdLst/>
            <a:ahLst/>
            <a:cxnLst/>
            <a:rect r="r" b="b" t="t" l="l"/>
            <a:pathLst>
              <a:path h="9419840" w="22216605">
                <a:moveTo>
                  <a:pt x="22216604" y="0"/>
                </a:moveTo>
                <a:lnTo>
                  <a:pt x="0" y="0"/>
                </a:lnTo>
                <a:lnTo>
                  <a:pt x="0" y="9419841"/>
                </a:lnTo>
                <a:lnTo>
                  <a:pt x="22216604" y="9419841"/>
                </a:lnTo>
                <a:lnTo>
                  <a:pt x="22216604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05174" y="3406492"/>
            <a:ext cx="7307723" cy="557618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810750" y="4119425"/>
            <a:ext cx="444584" cy="144068"/>
            <a:chOff x="0" y="0"/>
            <a:chExt cx="117092" cy="379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092" cy="37944"/>
            </a:xfrm>
            <a:custGeom>
              <a:avLst/>
              <a:gdLst/>
              <a:ahLst/>
              <a:cxnLst/>
              <a:rect r="r" b="b" t="t" l="l"/>
              <a:pathLst>
                <a:path h="37944" w="117092">
                  <a:moveTo>
                    <a:pt x="18972" y="0"/>
                  </a:moveTo>
                  <a:lnTo>
                    <a:pt x="98120" y="0"/>
                  </a:lnTo>
                  <a:cubicBezTo>
                    <a:pt x="108598" y="0"/>
                    <a:pt x="117092" y="8494"/>
                    <a:pt x="117092" y="18972"/>
                  </a:cubicBezTo>
                  <a:lnTo>
                    <a:pt x="117092" y="18972"/>
                  </a:lnTo>
                  <a:cubicBezTo>
                    <a:pt x="117092" y="29450"/>
                    <a:pt x="108598" y="37944"/>
                    <a:pt x="98120" y="37944"/>
                  </a:cubicBezTo>
                  <a:lnTo>
                    <a:pt x="18972" y="37944"/>
                  </a:lnTo>
                  <a:cubicBezTo>
                    <a:pt x="8494" y="37944"/>
                    <a:pt x="0" y="29450"/>
                    <a:pt x="0" y="18972"/>
                  </a:cubicBezTo>
                  <a:lnTo>
                    <a:pt x="0" y="18972"/>
                  </a:lnTo>
                  <a:cubicBezTo>
                    <a:pt x="0" y="8494"/>
                    <a:pt x="8494" y="0"/>
                    <a:pt x="18972" y="0"/>
                  </a:cubicBezTo>
                  <a:close/>
                </a:path>
              </a:pathLst>
            </a:custGeom>
            <a:solidFill>
              <a:srgbClr val="11346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17092" cy="28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10750" y="6707543"/>
            <a:ext cx="444584" cy="144068"/>
            <a:chOff x="0" y="0"/>
            <a:chExt cx="117092" cy="379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092" cy="37944"/>
            </a:xfrm>
            <a:custGeom>
              <a:avLst/>
              <a:gdLst/>
              <a:ahLst/>
              <a:cxnLst/>
              <a:rect r="r" b="b" t="t" l="l"/>
              <a:pathLst>
                <a:path h="37944" w="117092">
                  <a:moveTo>
                    <a:pt x="18972" y="0"/>
                  </a:moveTo>
                  <a:lnTo>
                    <a:pt x="98120" y="0"/>
                  </a:lnTo>
                  <a:cubicBezTo>
                    <a:pt x="108598" y="0"/>
                    <a:pt x="117092" y="8494"/>
                    <a:pt x="117092" y="18972"/>
                  </a:cubicBezTo>
                  <a:lnTo>
                    <a:pt x="117092" y="18972"/>
                  </a:lnTo>
                  <a:cubicBezTo>
                    <a:pt x="117092" y="29450"/>
                    <a:pt x="108598" y="37944"/>
                    <a:pt x="98120" y="37944"/>
                  </a:cubicBezTo>
                  <a:lnTo>
                    <a:pt x="18972" y="37944"/>
                  </a:lnTo>
                  <a:cubicBezTo>
                    <a:pt x="8494" y="37944"/>
                    <a:pt x="0" y="29450"/>
                    <a:pt x="0" y="18972"/>
                  </a:cubicBezTo>
                  <a:lnTo>
                    <a:pt x="0" y="18972"/>
                  </a:lnTo>
                  <a:cubicBezTo>
                    <a:pt x="0" y="8494"/>
                    <a:pt x="8494" y="0"/>
                    <a:pt x="18972" y="0"/>
                  </a:cubicBezTo>
                  <a:close/>
                </a:path>
              </a:pathLst>
            </a:custGeom>
            <a:solidFill>
              <a:srgbClr val="D2B99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17092" cy="28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71750" y="1952625"/>
            <a:ext cx="11049037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CONFRONTO INTER-MODELLO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4609" y="3975241"/>
            <a:ext cx="393763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Llama3.1 8B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44609" y="6563360"/>
            <a:ext cx="393763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Mixtral 8x7B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4609" y="4681996"/>
            <a:ext cx="5071641" cy="11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domestic sales have remained stable this year, reflecting our strategic efforts to maintain market presence and improve customer satisfaction.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44609" y="7270115"/>
            <a:ext cx="5071641" cy="11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International sales begin to increase in the second quarter, driven by expanding into new markets and strengthening partnerships with key distributors.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42081" y="8883015"/>
            <a:ext cx="393763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Qwen2.5 14B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42081" y="9322565"/>
            <a:ext cx="393763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Qwen2.5 7B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28675" y="9042082"/>
            <a:ext cx="393763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Deepseek Coder 33B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7250" y="0"/>
            <a:ext cx="9810750" cy="10287000"/>
          </a:xfrm>
          <a:custGeom>
            <a:avLst/>
            <a:gdLst/>
            <a:ahLst/>
            <a:cxnLst/>
            <a:rect r="r" b="b" t="t" l="l"/>
            <a:pathLst>
              <a:path h="10287000" w="9810750">
                <a:moveTo>
                  <a:pt x="0" y="0"/>
                </a:moveTo>
                <a:lnTo>
                  <a:pt x="9810750" y="0"/>
                </a:lnTo>
                <a:lnTo>
                  <a:pt x="98107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689" t="0" r="-2868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8467725" y="1932"/>
            <a:ext cx="4264457" cy="10287000"/>
            <a:chOff x="0" y="0"/>
            <a:chExt cx="11231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31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23149">
                  <a:moveTo>
                    <a:pt x="0" y="0"/>
                  </a:moveTo>
                  <a:lnTo>
                    <a:pt x="1123149" y="0"/>
                  </a:lnTo>
                  <a:lnTo>
                    <a:pt x="112314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123149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773645" y="-2084223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571750" y="1952625"/>
            <a:ext cx="9699421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IMPLEMENTAZIONI FUTURE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8785" y="3765542"/>
            <a:ext cx="505534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SISTEMA REAL TIME NELLE CITTÀ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83545"/>
            <a:ext cx="6974384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distribuire uniformemente i turisti nei punti di interesse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28785" y="5949785"/>
            <a:ext cx="7905040" cy="791528"/>
            <a:chOff x="0" y="0"/>
            <a:chExt cx="10540054" cy="105537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8523680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GESTORE FLUSSI IMPIANTI SCIISTICI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97901" y="618067"/>
              <a:ext cx="10242153" cy="437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Ottimizzazione distribuzione sciatori per evitare sovraffollamento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8785" y="8065288"/>
            <a:ext cx="7905040" cy="1459866"/>
            <a:chOff x="0" y="0"/>
            <a:chExt cx="10540054" cy="194648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10331286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MIGLIORAMENTO DEL CONTESTO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97901" y="620184"/>
              <a:ext cx="10242153" cy="1326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Ad Esempio:</a:t>
              </a:r>
            </a:p>
            <a:p>
              <a:pPr algn="l" marL="410208" indent="-205104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Meteo</a:t>
              </a:r>
            </a:p>
            <a:p>
              <a:pPr algn="l" marL="410208" indent="-205104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Calendario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860051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67800">
            <a:off x="4402105" y="-676790"/>
            <a:ext cx="9749046" cy="4133595"/>
          </a:xfrm>
          <a:custGeom>
            <a:avLst/>
            <a:gdLst/>
            <a:ahLst/>
            <a:cxnLst/>
            <a:rect r="r" b="b" t="t" l="l"/>
            <a:pathLst>
              <a:path h="4133595" w="9749046">
                <a:moveTo>
                  <a:pt x="0" y="0"/>
                </a:moveTo>
                <a:lnTo>
                  <a:pt x="9749046" y="0"/>
                </a:lnTo>
                <a:lnTo>
                  <a:pt x="9749046" y="4133595"/>
                </a:lnTo>
                <a:lnTo>
                  <a:pt x="0" y="4133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952625"/>
            <a:ext cx="182880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SUPPORTO PER QUESTO IL LAVORO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182100"/>
            <a:ext cx="1828800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i="true">
                <a:solidFill>
                  <a:srgbClr val="C3C5C6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“</a:t>
            </a:r>
            <a:r>
              <a:rPr lang="en-US" sz="2900" i="true" strike="noStrike" u="none">
                <a:solidFill>
                  <a:srgbClr val="C3C5C6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Se vuoi andare veloce, vai da solo. Se vuoi andare lontano, vai insieme</a:t>
            </a:r>
            <a:r>
              <a:rPr lang="en-US" sz="2900" i="true" strike="noStrike" u="none">
                <a:solidFill>
                  <a:srgbClr val="C3C5C6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”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68382" y="3737649"/>
            <a:ext cx="4216794" cy="1919380"/>
            <a:chOff x="0" y="0"/>
            <a:chExt cx="5622393" cy="25591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23837" y="0"/>
              <a:ext cx="1405347" cy="1405347"/>
            </a:xfrm>
            <a:custGeom>
              <a:avLst/>
              <a:gdLst/>
              <a:ahLst/>
              <a:cxnLst/>
              <a:rect r="r" b="b" t="t" l="l"/>
              <a:pathLst>
                <a:path h="1405347" w="1405347">
                  <a:moveTo>
                    <a:pt x="0" y="0"/>
                  </a:moveTo>
                  <a:lnTo>
                    <a:pt x="1405347" y="0"/>
                  </a:lnTo>
                  <a:lnTo>
                    <a:pt x="1405347" y="1405347"/>
                  </a:lnTo>
                  <a:lnTo>
                    <a:pt x="0" y="140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9420" t="-29994" r="-91788" b="-3064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054656" y="1563919"/>
              <a:ext cx="1513081" cy="433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9"/>
                </a:lnSpc>
              </a:pPr>
              <a:r>
                <a:rPr lang="en-US" sz="222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CINECA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69046"/>
              <a:ext cx="5622393" cy="390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4"/>
                </a:lnSpc>
                <a:spcBef>
                  <a:spcPct val="0"/>
                </a:spcBef>
              </a:pP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Accesso all'infrastruttura HPC Leonardo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12608" y="3671221"/>
            <a:ext cx="3830681" cy="1985807"/>
            <a:chOff x="0" y="0"/>
            <a:chExt cx="5107574" cy="26477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77864" y="0"/>
              <a:ext cx="1402530" cy="1402530"/>
            </a:xfrm>
            <a:custGeom>
              <a:avLst/>
              <a:gdLst/>
              <a:ahLst/>
              <a:cxnLst/>
              <a:rect r="r" b="b" t="t" l="l"/>
              <a:pathLst>
                <a:path h="1402530" w="1402530">
                  <a:moveTo>
                    <a:pt x="0" y="0"/>
                  </a:moveTo>
                  <a:lnTo>
                    <a:pt x="1402530" y="0"/>
                  </a:lnTo>
                  <a:lnTo>
                    <a:pt x="1402530" y="1402530"/>
                  </a:lnTo>
                  <a:lnTo>
                    <a:pt x="0" y="1402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5520" t="-31687" r="-96093" b="-34633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649986"/>
              <a:ext cx="5107574" cy="432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5"/>
                </a:lnSpc>
              </a:pPr>
              <a:r>
                <a:rPr lang="en-US" sz="2225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UNIVERSITÀ DI VERONA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58283"/>
              <a:ext cx="4558257" cy="389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9"/>
                </a:lnSpc>
                <a:spcBef>
                  <a:spcPct val="0"/>
                </a:spcBef>
              </a:pPr>
              <a:r>
                <a:rPr lang="en-US" sz="1692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Accesso Al DataSet VeronaCard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33783" y="3671352"/>
            <a:ext cx="4325757" cy="1985807"/>
            <a:chOff x="0" y="0"/>
            <a:chExt cx="5767677" cy="26477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174124" y="0"/>
              <a:ext cx="1419428" cy="1402530"/>
            </a:xfrm>
            <a:custGeom>
              <a:avLst/>
              <a:gdLst/>
              <a:ahLst/>
              <a:cxnLst/>
              <a:rect r="r" b="b" t="t" l="l"/>
              <a:pathLst>
                <a:path h="1402530" w="1419428">
                  <a:moveTo>
                    <a:pt x="0" y="0"/>
                  </a:moveTo>
                  <a:lnTo>
                    <a:pt x="1419428" y="0"/>
                  </a:lnTo>
                  <a:lnTo>
                    <a:pt x="1419428" y="1402530"/>
                  </a:lnTo>
                  <a:lnTo>
                    <a:pt x="0" y="1402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6574" t="-33742" r="-97877" b="-3622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622415" y="1649986"/>
              <a:ext cx="4591570" cy="432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5"/>
                </a:lnSpc>
              </a:pPr>
              <a:r>
                <a:rPr lang="en-US" sz="2225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PROF.SSA MIGLIORINI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258283"/>
              <a:ext cx="5767677" cy="389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9"/>
                </a:lnSpc>
                <a:spcBef>
                  <a:spcPct val="0"/>
                </a:spcBef>
              </a:pPr>
              <a:r>
                <a:rPr lang="en-US" sz="1692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Supervisione e guida durante lo sviluppo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545063" y="6041628"/>
            <a:ext cx="3588114" cy="2077586"/>
            <a:chOff x="0" y="0"/>
            <a:chExt cx="4784153" cy="27701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797908" y="0"/>
              <a:ext cx="1484280" cy="1469869"/>
            </a:xfrm>
            <a:custGeom>
              <a:avLst/>
              <a:gdLst/>
              <a:ahLst/>
              <a:cxnLst/>
              <a:rect r="r" b="b" t="t" l="l"/>
              <a:pathLst>
                <a:path h="1469869" w="1484280">
                  <a:moveTo>
                    <a:pt x="0" y="0"/>
                  </a:moveTo>
                  <a:lnTo>
                    <a:pt x="1484280" y="0"/>
                  </a:lnTo>
                  <a:lnTo>
                    <a:pt x="1484280" y="1469869"/>
                  </a:lnTo>
                  <a:lnTo>
                    <a:pt x="0" y="1469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4563" t="-32355" r="-93469" b="-33534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603979" y="1737817"/>
              <a:ext cx="3572844" cy="444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31"/>
                </a:lnSpc>
              </a:pPr>
              <a:r>
                <a:rPr lang="en-US" sz="2331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AMICI E COLLEGHI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374225"/>
              <a:ext cx="4784153" cy="395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3"/>
                </a:lnSpc>
                <a:spcBef>
                  <a:spcPct val="0"/>
                </a:spcBef>
              </a:pPr>
              <a:r>
                <a:rPr lang="en-US" sz="1773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Sostegn</a:t>
              </a:r>
              <a:r>
                <a:rPr lang="en-US" sz="1773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 ne</a:t>
              </a:r>
              <a:r>
                <a:rPr lang="en-US" sz="1773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</a:t>
              </a:r>
              <a:r>
                <a:rPr lang="en-US" sz="1773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1773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mome</a:t>
              </a:r>
              <a:r>
                <a:rPr lang="en-US" sz="1773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nti p</a:t>
              </a:r>
              <a:r>
                <a:rPr lang="en-US" sz="1773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iù </a:t>
              </a:r>
              <a:r>
                <a:rPr lang="en-US" sz="1773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cri</a:t>
              </a:r>
              <a:r>
                <a:rPr lang="en-US" sz="1773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</a:t>
              </a:r>
              <a:r>
                <a:rPr lang="en-US" sz="1773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</a:t>
              </a:r>
              <a:r>
                <a:rPr lang="en-US" sz="1773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</a:t>
              </a:r>
              <a:r>
                <a:rPr lang="en-US" sz="1773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936042" y="6041628"/>
            <a:ext cx="5017635" cy="2077586"/>
            <a:chOff x="0" y="0"/>
            <a:chExt cx="6690179" cy="27701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559754" y="0"/>
              <a:ext cx="1526539" cy="1526539"/>
            </a:xfrm>
            <a:custGeom>
              <a:avLst/>
              <a:gdLst/>
              <a:ahLst/>
              <a:cxnLst/>
              <a:rect r="r" b="b" t="t" l="l"/>
              <a:pathLst>
                <a:path h="1526539" w="1526539">
                  <a:moveTo>
                    <a:pt x="0" y="0"/>
                  </a:moveTo>
                  <a:lnTo>
                    <a:pt x="1526539" y="0"/>
                  </a:lnTo>
                  <a:lnTo>
                    <a:pt x="1526539" y="1526539"/>
                  </a:lnTo>
                  <a:lnTo>
                    <a:pt x="0" y="1526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5530" t="-31946" r="-93804" b="-33074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400272" y="1774529"/>
              <a:ext cx="1873537" cy="433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0"/>
                </a:lnSpc>
              </a:pPr>
              <a:r>
                <a:rPr lang="en-US" sz="223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FAMIGLIA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379879"/>
              <a:ext cx="6690179" cy="39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5"/>
                </a:lnSpc>
                <a:spcBef>
                  <a:spcPct val="0"/>
                </a:spcBef>
              </a:pPr>
              <a:r>
                <a:rPr lang="en-US" sz="1696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Support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 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dur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nte 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l'int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rc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or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 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uni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vers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ita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</a:t>
              </a:r>
              <a:r>
                <a:rPr lang="en-US" sz="1696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9740" y="1755043"/>
            <a:ext cx="15131024" cy="6415554"/>
          </a:xfrm>
          <a:custGeom>
            <a:avLst/>
            <a:gdLst/>
            <a:ahLst/>
            <a:cxnLst/>
            <a:rect r="r" b="b" t="t" l="l"/>
            <a:pathLst>
              <a:path h="6415554" w="15131024">
                <a:moveTo>
                  <a:pt x="0" y="0"/>
                </a:moveTo>
                <a:lnTo>
                  <a:pt x="15131024" y="0"/>
                </a:lnTo>
                <a:lnTo>
                  <a:pt x="15131024" y="6415554"/>
                </a:lnTo>
                <a:lnTo>
                  <a:pt x="0" y="64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9294" y="8762841"/>
            <a:ext cx="15256952" cy="754380"/>
            <a:chOff x="0" y="0"/>
            <a:chExt cx="20342602" cy="100584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2349550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Telefono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966619" y="-51012"/>
              <a:ext cx="1173369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Email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976747" y="-66675"/>
              <a:ext cx="6365855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Dettagli Implementativi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6833"/>
              <a:ext cx="3400154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+39 3347985325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966619" y="502497"/>
              <a:ext cx="6331579" cy="50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simone.mattioli@studenti.univr.it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976747" y="486833"/>
              <a:ext cx="6365855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 u="sng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  <a:hlinkClick r:id="rId3" tooltip="https://github.com/simo-hue/LLM-Mob-As-Mobility-Interpreter"/>
                </a:rPr>
                <a:t>Repository Git-Hub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71750" y="3524831"/>
            <a:ext cx="15486961" cy="402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63"/>
              </a:lnSpc>
            </a:pPr>
            <a:r>
              <a:rPr lang="en-US" sz="14963" spc="-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GRAZIE PER</a:t>
            </a:r>
          </a:p>
          <a:p>
            <a:pPr algn="ctr">
              <a:lnSpc>
                <a:spcPts val="14963"/>
              </a:lnSpc>
            </a:pPr>
            <a:r>
              <a:rPr lang="en-US" sz="14963" spc="-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L’ATTENZIONE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9" r="0" b="-1080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42881" y="0"/>
            <a:ext cx="15440150" cy="10287000"/>
          </a:xfrm>
          <a:custGeom>
            <a:avLst/>
            <a:gdLst/>
            <a:ahLst/>
            <a:cxnLst/>
            <a:rect r="r" b="b" t="t" l="l"/>
            <a:pathLst>
              <a:path h="10287000" w="1544015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50493" y="-84137"/>
            <a:ext cx="15537268" cy="10351705"/>
          </a:xfrm>
          <a:custGeom>
            <a:avLst/>
            <a:gdLst/>
            <a:ahLst/>
            <a:cxnLst/>
            <a:rect r="r" b="b" t="t" l="l"/>
            <a:pathLst>
              <a:path h="10351705" w="15537268">
                <a:moveTo>
                  <a:pt x="0" y="0"/>
                </a:moveTo>
                <a:lnTo>
                  <a:pt x="15537268" y="0"/>
                </a:lnTo>
                <a:lnTo>
                  <a:pt x="15537268" y="10351705"/>
                </a:lnTo>
                <a:lnTo>
                  <a:pt x="0" y="10351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638853" y="0"/>
            <a:ext cx="3876497" cy="10287000"/>
            <a:chOff x="0" y="0"/>
            <a:chExt cx="102097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09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20970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9810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810750" y="1952625"/>
            <a:ext cx="5905500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PREDIRRE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746209" y="4104540"/>
            <a:ext cx="6395952" cy="1654634"/>
            <a:chOff x="0" y="0"/>
            <a:chExt cx="8527936" cy="220617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1622" y="890576"/>
              <a:ext cx="8436315" cy="1315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8305" indent="-304152" lvl="1">
                <a:lnSpc>
                  <a:spcPts val="3944"/>
                </a:lnSpc>
                <a:buFont typeface="Arial"/>
                <a:buChar char="•"/>
              </a:pPr>
              <a:r>
                <a:rPr lang="en-US" sz="2817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Pattern Complessi</a:t>
              </a:r>
            </a:p>
            <a:p>
              <a:pPr algn="l" marL="608305" indent="-304152" lvl="1">
                <a:lnSpc>
                  <a:spcPts val="3944"/>
                </a:lnSpc>
                <a:buFont typeface="Arial"/>
                <a:buChar char="•"/>
              </a:pPr>
              <a:r>
                <a:rPr lang="en-US" sz="2817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Influenze Multiple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8100"/>
              <a:ext cx="5504905" cy="805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74"/>
                </a:lnSpc>
              </a:pPr>
              <a:r>
                <a:rPr lang="en-US" sz="417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SFIDE ATTUALI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746209" y="7111725"/>
            <a:ext cx="6643649" cy="1654634"/>
            <a:chOff x="0" y="0"/>
            <a:chExt cx="8858199" cy="220617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91622" y="890576"/>
              <a:ext cx="8766577" cy="1315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8305" indent="-304152" lvl="1">
                <a:lnSpc>
                  <a:spcPts val="394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17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LLM e Le Loro Capacità Emergenti</a:t>
              </a:r>
            </a:p>
            <a:p>
              <a:pPr algn="l" marL="608305" indent="-304152" lvl="1">
                <a:lnSpc>
                  <a:spcPts val="394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17" strike="noStrike" u="none">
                  <a:solidFill>
                    <a:srgbClr val="C3C5C6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Capacità Di Calcolo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8100"/>
              <a:ext cx="6328462" cy="805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74"/>
                </a:lnSpc>
                <a:spcBef>
                  <a:spcPct val="0"/>
                </a:spcBef>
              </a:pPr>
              <a:r>
                <a:rPr lang="en-US" b="true" sz="4174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OPPORTUNITÀ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6548526" y="-574443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3471" y="730732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651403"/>
            <a:ext cx="18288000" cy="96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b="true" sz="6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OBIETTIVI</a:t>
            </a:r>
          </a:p>
        </p:txBody>
      </p:sp>
      <p:sp>
        <p:nvSpPr>
          <p:cNvPr name="AutoShape 4" id="4"/>
          <p:cNvSpPr/>
          <p:nvPr/>
        </p:nvSpPr>
        <p:spPr>
          <a:xfrm>
            <a:off x="8860051" y="5614697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762579" y="5810153"/>
            <a:ext cx="762842" cy="68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8958">
            <a:off x="-24701484" y="-3017294"/>
            <a:ext cx="47460519" cy="20123260"/>
          </a:xfrm>
          <a:custGeom>
            <a:avLst/>
            <a:gdLst/>
            <a:ahLst/>
            <a:cxnLst/>
            <a:rect r="r" b="b" t="t" l="l"/>
            <a:pathLst>
              <a:path h="20123260" w="47460519">
                <a:moveTo>
                  <a:pt x="0" y="0"/>
                </a:moveTo>
                <a:lnTo>
                  <a:pt x="47460519" y="0"/>
                </a:lnTo>
                <a:lnTo>
                  <a:pt x="47460519" y="20123260"/>
                </a:lnTo>
                <a:lnTo>
                  <a:pt x="0" y="20123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71750" y="1952625"/>
            <a:ext cx="12008764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COSA SI VUOLE RAGGIUNGERE?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318894" y="6179964"/>
            <a:ext cx="1080393" cy="864372"/>
          </a:xfrm>
          <a:custGeom>
            <a:avLst/>
            <a:gdLst/>
            <a:ahLst/>
            <a:cxnLst/>
            <a:rect r="r" b="b" t="t" l="l"/>
            <a:pathLst>
              <a:path h="864372" w="1080393">
                <a:moveTo>
                  <a:pt x="0" y="0"/>
                </a:moveTo>
                <a:lnTo>
                  <a:pt x="1080393" y="0"/>
                </a:lnTo>
                <a:lnTo>
                  <a:pt x="1080393" y="864372"/>
                </a:lnTo>
                <a:lnTo>
                  <a:pt x="0" y="86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21665" y="7292226"/>
            <a:ext cx="393763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Precisione Su Dati Reali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864617" y="6180205"/>
            <a:ext cx="1071300" cy="864372"/>
          </a:xfrm>
          <a:custGeom>
            <a:avLst/>
            <a:gdLst/>
            <a:ahLst/>
            <a:cxnLst/>
            <a:rect r="r" b="b" t="t" l="l"/>
            <a:pathLst>
              <a:path h="864372" w="1071300">
                <a:moveTo>
                  <a:pt x="0" y="0"/>
                </a:moveTo>
                <a:lnTo>
                  <a:pt x="1071300" y="0"/>
                </a:lnTo>
                <a:lnTo>
                  <a:pt x="1071300" y="864371"/>
                </a:lnTo>
                <a:lnTo>
                  <a:pt x="0" y="86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7243" y="7292226"/>
            <a:ext cx="328604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Temporali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7005" y="7924686"/>
            <a:ext cx="237473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Deve Essere Utilizzabile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21665" y="7925407"/>
            <a:ext cx="4402211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 sulle VeronaCard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680023" y="6179964"/>
            <a:ext cx="1002963" cy="864372"/>
          </a:xfrm>
          <a:custGeom>
            <a:avLst/>
            <a:gdLst/>
            <a:ahLst/>
            <a:cxnLst/>
            <a:rect r="r" b="b" t="t" l="l"/>
            <a:pathLst>
              <a:path h="864372" w="1002963">
                <a:moveTo>
                  <a:pt x="0" y="0"/>
                </a:moveTo>
                <a:lnTo>
                  <a:pt x="1002963" y="0"/>
                </a:lnTo>
                <a:lnTo>
                  <a:pt x="1002963" y="864372"/>
                </a:lnTo>
                <a:lnTo>
                  <a:pt x="0" y="864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29217" y="7292467"/>
            <a:ext cx="490457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FrameWork Indipendente dall’ LLM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29217" y="7925407"/>
            <a:ext cx="3937635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LLM Intercambiabile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3471" y="730732"/>
            <a:ext cx="20814942" cy="8825535"/>
          </a:xfrm>
          <a:custGeom>
            <a:avLst/>
            <a:gdLst/>
            <a:ahLst/>
            <a:cxnLst/>
            <a:rect r="r" b="b" t="t" l="l"/>
            <a:pathLst>
              <a:path h="8825535" w="20814942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651403"/>
            <a:ext cx="18288000" cy="96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b="true" sz="6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METODOLOGIA</a:t>
            </a:r>
          </a:p>
        </p:txBody>
      </p:sp>
      <p:sp>
        <p:nvSpPr>
          <p:cNvPr name="AutoShape 4" id="4"/>
          <p:cNvSpPr/>
          <p:nvPr/>
        </p:nvSpPr>
        <p:spPr>
          <a:xfrm>
            <a:off x="8860051" y="5614697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756320" y="5825149"/>
            <a:ext cx="775360" cy="68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48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75728" y="627888"/>
            <a:ext cx="12679022" cy="7754112"/>
          </a:xfrm>
          <a:custGeom>
            <a:avLst/>
            <a:gdLst/>
            <a:ahLst/>
            <a:cxnLst/>
            <a:rect r="r" b="b" t="t" l="l"/>
            <a:pathLst>
              <a:path h="7754112" w="12679022">
                <a:moveTo>
                  <a:pt x="0" y="0"/>
                </a:moveTo>
                <a:lnTo>
                  <a:pt x="12679022" y="0"/>
                </a:lnTo>
                <a:lnTo>
                  <a:pt x="12679022" y="7754112"/>
                </a:lnTo>
                <a:lnTo>
                  <a:pt x="0" y="7754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44238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256678" y="0"/>
            <a:ext cx="4264457" cy="10287000"/>
            <a:chOff x="0" y="0"/>
            <a:chExt cx="11231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31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23149">
                  <a:moveTo>
                    <a:pt x="0" y="0"/>
                  </a:moveTo>
                  <a:lnTo>
                    <a:pt x="1123149" y="0"/>
                  </a:lnTo>
                  <a:lnTo>
                    <a:pt x="112314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123149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9810750" y="2866444"/>
            <a:ext cx="567898" cy="0"/>
          </a:xfrm>
          <a:prstGeom prst="line">
            <a:avLst/>
          </a:prstGeom>
          <a:ln cap="flat" w="38100">
            <a:solidFill>
              <a:srgbClr val="D2B9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2831453" y="1681616"/>
            <a:ext cx="0" cy="1406611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615565" y="885985"/>
            <a:ext cx="538456" cy="538456"/>
          </a:xfrm>
          <a:custGeom>
            <a:avLst/>
            <a:gdLst/>
            <a:ahLst/>
            <a:cxnLst/>
            <a:rect r="r" b="b" t="t" l="l"/>
            <a:pathLst>
              <a:path h="538456" w="538456">
                <a:moveTo>
                  <a:pt x="0" y="0"/>
                </a:moveTo>
                <a:lnTo>
                  <a:pt x="538457" y="0"/>
                </a:lnTo>
                <a:lnTo>
                  <a:pt x="538457" y="538456"/>
                </a:lnTo>
                <a:lnTo>
                  <a:pt x="0" y="538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2845741" y="-610362"/>
            <a:ext cx="0" cy="123825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606040" y="3345403"/>
            <a:ext cx="441301" cy="538456"/>
          </a:xfrm>
          <a:custGeom>
            <a:avLst/>
            <a:gdLst/>
            <a:ahLst/>
            <a:cxnLst/>
            <a:rect r="r" b="b" t="t" l="l"/>
            <a:pathLst>
              <a:path h="538456" w="441301">
                <a:moveTo>
                  <a:pt x="0" y="0"/>
                </a:moveTo>
                <a:lnTo>
                  <a:pt x="441301" y="0"/>
                </a:lnTo>
                <a:lnTo>
                  <a:pt x="441301" y="538456"/>
                </a:lnTo>
                <a:lnTo>
                  <a:pt x="0" y="53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 flipV="true">
            <a:off x="2802878" y="8995591"/>
            <a:ext cx="9525" cy="4151535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8603" y="5721625"/>
            <a:ext cx="524750" cy="538456"/>
          </a:xfrm>
          <a:custGeom>
            <a:avLst/>
            <a:gdLst/>
            <a:ahLst/>
            <a:cxnLst/>
            <a:rect r="r" b="b" t="t" l="l"/>
            <a:pathLst>
              <a:path h="538456" w="524750">
                <a:moveTo>
                  <a:pt x="0" y="0"/>
                </a:moveTo>
                <a:lnTo>
                  <a:pt x="524750" y="0"/>
                </a:lnTo>
                <a:lnTo>
                  <a:pt x="524750" y="538456"/>
                </a:lnTo>
                <a:lnTo>
                  <a:pt x="0" y="538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2821928" y="4129044"/>
            <a:ext cx="0" cy="1406611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2802878" y="6433353"/>
            <a:ext cx="0" cy="1406611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457920" y="8139445"/>
            <a:ext cx="689917" cy="556655"/>
          </a:xfrm>
          <a:custGeom>
            <a:avLst/>
            <a:gdLst/>
            <a:ahLst/>
            <a:cxnLst/>
            <a:rect r="r" b="b" t="t" l="l"/>
            <a:pathLst>
              <a:path h="556655" w="689917">
                <a:moveTo>
                  <a:pt x="0" y="0"/>
                </a:moveTo>
                <a:lnTo>
                  <a:pt x="689917" y="0"/>
                </a:lnTo>
                <a:lnTo>
                  <a:pt x="689917" y="556655"/>
                </a:lnTo>
                <a:lnTo>
                  <a:pt x="0" y="5566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 flipV="true">
            <a:off x="1396267" y="7043271"/>
            <a:ext cx="1406611" cy="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10554" y="4434463"/>
            <a:ext cx="4763" cy="2613559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2629792" y="4443290"/>
            <a:ext cx="187313" cy="114354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2629792" y="4336795"/>
            <a:ext cx="189794" cy="107193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5873957"/>
            <a:ext cx="9144000" cy="3991897"/>
          </a:xfrm>
          <a:custGeom>
            <a:avLst/>
            <a:gdLst/>
            <a:ahLst/>
            <a:cxnLst/>
            <a:rect r="r" b="b" t="t" l="l"/>
            <a:pathLst>
              <a:path h="3991897" w="9144000">
                <a:moveTo>
                  <a:pt x="0" y="0"/>
                </a:moveTo>
                <a:lnTo>
                  <a:pt x="9144000" y="0"/>
                </a:lnTo>
                <a:lnTo>
                  <a:pt x="9144000" y="3991897"/>
                </a:lnTo>
                <a:lnTo>
                  <a:pt x="0" y="3991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5389" t="-36506" r="-15254" b="-34445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810750" y="1952625"/>
            <a:ext cx="7340108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PIANO STRATEGICO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84524" y="1624466"/>
            <a:ext cx="318338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RICERCA PRELIMINARE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84524" y="2141024"/>
            <a:ext cx="30672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FrameWork Pre-Esistenti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84524" y="4580529"/>
            <a:ext cx="30672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Nuove funzionalità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84524" y="4071894"/>
            <a:ext cx="306724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SVILUPPO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84524" y="8938441"/>
            <a:ext cx="306724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ANALISI PRESTAZIONI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84524" y="9447076"/>
            <a:ext cx="30672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 Metriche Specifiche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84524" y="6376203"/>
            <a:ext cx="306724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VALIDAZIONE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84524" y="6894363"/>
            <a:ext cx="30672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C3C5C6"/>
                </a:solidFill>
                <a:latin typeface="Poppins"/>
                <a:ea typeface="Poppins"/>
                <a:cs typeface="Poppins"/>
                <a:sym typeface="Poppins"/>
              </a:rPr>
              <a:t>Feature Implementata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10750" y="3111191"/>
            <a:ext cx="567898" cy="5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35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name="AutoShape 31" id="31"/>
          <p:cNvSpPr/>
          <p:nvPr/>
        </p:nvSpPr>
        <p:spPr>
          <a:xfrm flipH="true" flipV="true">
            <a:off x="1415317" y="4434463"/>
            <a:ext cx="1406611" cy="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DAGyAS18nTw</dc:identifier>
  <dcterms:modified xsi:type="dcterms:W3CDTF">2011-08-01T06:04:30Z</dcterms:modified>
  <cp:revision>1</cp:revision>
  <dc:title>TESI</dc:title>
</cp:coreProperties>
</file>